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1"/>
    <p:sldMasterId id="2147483665" r:id="rId2"/>
    <p:sldMasterId id="2147483686" r:id="rId3"/>
    <p:sldMasterId id="2147483698" r:id="rId4"/>
    <p:sldMasterId id="2147483663" r:id="rId5"/>
    <p:sldMasterId id="2147483664" r:id="rId6"/>
    <p:sldMasterId id="2147483694" r:id="rId7"/>
    <p:sldMasterId id="2147483703" r:id="rId8"/>
    <p:sldMasterId id="2147483707" r:id="rId9"/>
    <p:sldMasterId id="2147483709" r:id="rId10"/>
    <p:sldMasterId id="2147483713" r:id="rId11"/>
    <p:sldMasterId id="2147483718" r:id="rId12"/>
  </p:sldMasterIdLst>
  <p:notesMasterIdLst>
    <p:notesMasterId r:id="rId38"/>
  </p:notesMasterIdLst>
  <p:handoutMasterIdLst>
    <p:handoutMasterId r:id="rId39"/>
  </p:handoutMasterIdLst>
  <p:sldIdLst>
    <p:sldId id="964" r:id="rId13"/>
    <p:sldId id="1208" r:id="rId14"/>
    <p:sldId id="1230" r:id="rId15"/>
    <p:sldId id="1209" r:id="rId16"/>
    <p:sldId id="1223" r:id="rId17"/>
    <p:sldId id="1210" r:id="rId18"/>
    <p:sldId id="1211" r:id="rId19"/>
    <p:sldId id="1225" r:id="rId20"/>
    <p:sldId id="1222" r:id="rId21"/>
    <p:sldId id="1212" r:id="rId22"/>
    <p:sldId id="1216" r:id="rId23"/>
    <p:sldId id="1215" r:id="rId24"/>
    <p:sldId id="1217" r:id="rId25"/>
    <p:sldId id="1218" r:id="rId26"/>
    <p:sldId id="1226" r:id="rId27"/>
    <p:sldId id="1221" r:id="rId28"/>
    <p:sldId id="1227" r:id="rId29"/>
    <p:sldId id="1228" r:id="rId30"/>
    <p:sldId id="1229" r:id="rId31"/>
    <p:sldId id="1220" r:id="rId32"/>
    <p:sldId id="1219" r:id="rId33"/>
    <p:sldId id="1224" r:id="rId34"/>
    <p:sldId id="1214" r:id="rId35"/>
    <p:sldId id="1213" r:id="rId36"/>
    <p:sldId id="1107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6E6E6"/>
    <a:srgbClr val="5B9BD5"/>
    <a:srgbClr val="F7BE13"/>
    <a:srgbClr val="F7BF14"/>
    <a:srgbClr val="CCCCCC"/>
    <a:srgbClr val="AAAA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5CFF9-2AE6-4715-8F99-983BD7F500D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B3DC3D-56CD-4B49-A61F-EC09B0F0647D}">
      <dgm:prSet phldrT="[Texto]" custT="1"/>
      <dgm:spPr/>
      <dgm:t>
        <a:bodyPr/>
        <a:lstStyle/>
        <a:p>
          <a:r>
            <a:rPr lang="pt-BR" sz="2000" noProof="0" dirty="0"/>
            <a:t>Coleta</a:t>
          </a:r>
          <a:endParaRPr lang="pt-BR" sz="1600" noProof="0" dirty="0"/>
        </a:p>
      </dgm:t>
    </dgm:pt>
    <dgm:pt modelId="{973BDEA8-A9E3-40BA-8D1F-6DB7BB423BC0}" type="parTrans" cxnId="{C6BA72F3-4429-4C76-8F48-984539A0DE7C}">
      <dgm:prSet/>
      <dgm:spPr/>
      <dgm:t>
        <a:bodyPr/>
        <a:lstStyle/>
        <a:p>
          <a:endParaRPr lang="pt-BR" sz="2800" noProof="0"/>
        </a:p>
      </dgm:t>
    </dgm:pt>
    <dgm:pt modelId="{81EDDAC0-2DD9-4188-AF16-F2F41EDCD41C}" type="sibTrans" cxnId="{C6BA72F3-4429-4C76-8F48-984539A0DE7C}">
      <dgm:prSet/>
      <dgm:spPr/>
      <dgm:t>
        <a:bodyPr/>
        <a:lstStyle/>
        <a:p>
          <a:endParaRPr lang="pt-BR" sz="2800" noProof="0"/>
        </a:p>
      </dgm:t>
    </dgm:pt>
    <dgm:pt modelId="{69C87C4F-EE1D-402F-8FB0-1652479A6030}">
      <dgm:prSet phldrT="[Texto]" custT="1"/>
      <dgm:spPr/>
      <dgm:t>
        <a:bodyPr/>
        <a:lstStyle/>
        <a:p>
          <a:r>
            <a:rPr lang="pt-BR" sz="2000" noProof="0" dirty="0"/>
            <a:t>Processamento</a:t>
          </a:r>
        </a:p>
        <a:p>
          <a:r>
            <a:rPr lang="pt-BR" sz="2000" noProof="0" dirty="0"/>
            <a:t>e  Armazenamento</a:t>
          </a:r>
        </a:p>
      </dgm:t>
    </dgm:pt>
    <dgm:pt modelId="{5BB77E6C-1B88-4004-B4BA-F1F257B966CE}" type="parTrans" cxnId="{E0DBDE6D-88A5-4C7C-9F96-92648FA1FC8D}">
      <dgm:prSet/>
      <dgm:spPr/>
      <dgm:t>
        <a:bodyPr/>
        <a:lstStyle/>
        <a:p>
          <a:endParaRPr lang="pt-BR" sz="2800" noProof="0"/>
        </a:p>
      </dgm:t>
    </dgm:pt>
    <dgm:pt modelId="{2E8EC1F5-07FF-478F-9492-164671A32D89}" type="sibTrans" cxnId="{E0DBDE6D-88A5-4C7C-9F96-92648FA1FC8D}">
      <dgm:prSet/>
      <dgm:spPr/>
      <dgm:t>
        <a:bodyPr/>
        <a:lstStyle/>
        <a:p>
          <a:endParaRPr lang="pt-BR" sz="2800" noProof="0"/>
        </a:p>
      </dgm:t>
    </dgm:pt>
    <dgm:pt modelId="{C3B5AC60-3253-4151-A3FC-E13337AAB73A}">
      <dgm:prSet phldrT="[Texto]" custT="1"/>
      <dgm:spPr/>
      <dgm:t>
        <a:bodyPr/>
        <a:lstStyle/>
        <a:p>
          <a:r>
            <a:rPr lang="pt-BR" sz="2000" noProof="0" dirty="0"/>
            <a:t>Análise</a:t>
          </a:r>
        </a:p>
      </dgm:t>
    </dgm:pt>
    <dgm:pt modelId="{BBFE6EAA-B9F3-4CFA-89F2-5A79F0B0F03B}" type="parTrans" cxnId="{B0A3AB40-1CED-4AF8-BBAD-D5DF2768882F}">
      <dgm:prSet/>
      <dgm:spPr/>
      <dgm:t>
        <a:bodyPr/>
        <a:lstStyle/>
        <a:p>
          <a:endParaRPr lang="pt-BR" sz="2800" noProof="0"/>
        </a:p>
      </dgm:t>
    </dgm:pt>
    <dgm:pt modelId="{FEB4B198-1F2B-4A17-A3B8-918E5278E449}" type="sibTrans" cxnId="{B0A3AB40-1CED-4AF8-BBAD-D5DF2768882F}">
      <dgm:prSet/>
      <dgm:spPr/>
      <dgm:t>
        <a:bodyPr/>
        <a:lstStyle/>
        <a:p>
          <a:endParaRPr lang="pt-BR" sz="2800" noProof="0"/>
        </a:p>
      </dgm:t>
    </dgm:pt>
    <dgm:pt modelId="{67B9F111-57DA-4B7B-B301-7555D9DC64A2}">
      <dgm:prSet phldrT="[Texto]" custT="1"/>
      <dgm:spPr/>
      <dgm:t>
        <a:bodyPr/>
        <a:lstStyle/>
        <a:p>
          <a:r>
            <a:rPr lang="pt-BR" sz="2000" noProof="0" dirty="0"/>
            <a:t>Consumo</a:t>
          </a:r>
        </a:p>
      </dgm:t>
    </dgm:pt>
    <dgm:pt modelId="{446BEAFD-6316-4D4F-BEEE-E984198F422D}" type="parTrans" cxnId="{06E427F1-BA80-451C-A0A9-86EE4A97B027}">
      <dgm:prSet/>
      <dgm:spPr/>
      <dgm:t>
        <a:bodyPr/>
        <a:lstStyle/>
        <a:p>
          <a:endParaRPr lang="pt-BR" sz="2800" noProof="0"/>
        </a:p>
      </dgm:t>
    </dgm:pt>
    <dgm:pt modelId="{783F7D4B-2312-4703-9A2C-9A7940F27379}" type="sibTrans" cxnId="{06E427F1-BA80-451C-A0A9-86EE4A97B027}">
      <dgm:prSet/>
      <dgm:spPr/>
      <dgm:t>
        <a:bodyPr/>
        <a:lstStyle/>
        <a:p>
          <a:endParaRPr lang="pt-BR" sz="2800" noProof="0"/>
        </a:p>
      </dgm:t>
    </dgm:pt>
    <dgm:pt modelId="{8C58B386-FD38-4493-9F1C-8986771A08B9}" type="pres">
      <dgm:prSet presAssocID="{C2F5CFF9-2AE6-4715-8F99-983BD7F500D8}" presName="CompostProcess" presStyleCnt="0">
        <dgm:presLayoutVars>
          <dgm:dir/>
          <dgm:resizeHandles val="exact"/>
        </dgm:presLayoutVars>
      </dgm:prSet>
      <dgm:spPr/>
    </dgm:pt>
    <dgm:pt modelId="{A76FEA8B-998A-4B4B-A43E-4C1570733605}" type="pres">
      <dgm:prSet presAssocID="{C2F5CFF9-2AE6-4715-8F99-983BD7F500D8}" presName="arrow" presStyleLbl="bgShp" presStyleIdx="0" presStyleCnt="1" custLinFactNeighborY="1384"/>
      <dgm:spPr/>
    </dgm:pt>
    <dgm:pt modelId="{F09E6CC1-B2D3-4EE6-9BD4-D90B7AB4FD92}" type="pres">
      <dgm:prSet presAssocID="{C2F5CFF9-2AE6-4715-8F99-983BD7F500D8}" presName="linearProcess" presStyleCnt="0"/>
      <dgm:spPr/>
    </dgm:pt>
    <dgm:pt modelId="{6239526E-5ACE-4D74-9D6C-B145DF68D31E}" type="pres">
      <dgm:prSet presAssocID="{D9B3DC3D-56CD-4B49-A61F-EC09B0F0647D}" presName="textNode" presStyleLbl="node1" presStyleIdx="0" presStyleCnt="4">
        <dgm:presLayoutVars>
          <dgm:bulletEnabled val="1"/>
        </dgm:presLayoutVars>
      </dgm:prSet>
      <dgm:spPr/>
    </dgm:pt>
    <dgm:pt modelId="{3318C91A-B6C7-4B73-AA5A-7198A9103810}" type="pres">
      <dgm:prSet presAssocID="{81EDDAC0-2DD9-4188-AF16-F2F41EDCD41C}" presName="sibTrans" presStyleCnt="0"/>
      <dgm:spPr/>
    </dgm:pt>
    <dgm:pt modelId="{7EC27203-0C9D-44B2-8908-AB36571BEFFD}" type="pres">
      <dgm:prSet presAssocID="{69C87C4F-EE1D-402F-8FB0-1652479A6030}" presName="textNode" presStyleLbl="node1" presStyleIdx="1" presStyleCnt="4" custScaleX="148062">
        <dgm:presLayoutVars>
          <dgm:bulletEnabled val="1"/>
        </dgm:presLayoutVars>
      </dgm:prSet>
      <dgm:spPr/>
    </dgm:pt>
    <dgm:pt modelId="{6CCD6243-0506-426C-AC0D-ED4BDD9BD8B8}" type="pres">
      <dgm:prSet presAssocID="{2E8EC1F5-07FF-478F-9492-164671A32D89}" presName="sibTrans" presStyleCnt="0"/>
      <dgm:spPr/>
    </dgm:pt>
    <dgm:pt modelId="{F2B9CFBE-C2CF-4401-8272-0DDA48B844D6}" type="pres">
      <dgm:prSet presAssocID="{C3B5AC60-3253-4151-A3FC-E13337AAB73A}" presName="textNode" presStyleLbl="node1" presStyleIdx="2" presStyleCnt="4">
        <dgm:presLayoutVars>
          <dgm:bulletEnabled val="1"/>
        </dgm:presLayoutVars>
      </dgm:prSet>
      <dgm:spPr/>
    </dgm:pt>
    <dgm:pt modelId="{4F6A34FD-8130-4B5C-B3E2-FD3C639DD1EA}" type="pres">
      <dgm:prSet presAssocID="{FEB4B198-1F2B-4A17-A3B8-918E5278E449}" presName="sibTrans" presStyleCnt="0"/>
      <dgm:spPr/>
    </dgm:pt>
    <dgm:pt modelId="{7F0A2122-9E74-4519-B5D1-C91C40EE56BD}" type="pres">
      <dgm:prSet presAssocID="{67B9F111-57DA-4B7B-B301-7555D9DC64A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ADACC39-F408-4A3F-B21F-AAC0FF5C4FD3}" type="presOf" srcId="{D9B3DC3D-56CD-4B49-A61F-EC09B0F0647D}" destId="{6239526E-5ACE-4D74-9D6C-B145DF68D31E}" srcOrd="0" destOrd="0" presId="urn:microsoft.com/office/officeart/2005/8/layout/hProcess9"/>
    <dgm:cxn modelId="{B0A3AB40-1CED-4AF8-BBAD-D5DF2768882F}" srcId="{C2F5CFF9-2AE6-4715-8F99-983BD7F500D8}" destId="{C3B5AC60-3253-4151-A3FC-E13337AAB73A}" srcOrd="2" destOrd="0" parTransId="{BBFE6EAA-B9F3-4CFA-89F2-5A79F0B0F03B}" sibTransId="{FEB4B198-1F2B-4A17-A3B8-918E5278E449}"/>
    <dgm:cxn modelId="{E0DBDE6D-88A5-4C7C-9F96-92648FA1FC8D}" srcId="{C2F5CFF9-2AE6-4715-8F99-983BD7F500D8}" destId="{69C87C4F-EE1D-402F-8FB0-1652479A6030}" srcOrd="1" destOrd="0" parTransId="{5BB77E6C-1B88-4004-B4BA-F1F257B966CE}" sibTransId="{2E8EC1F5-07FF-478F-9492-164671A32D89}"/>
    <dgm:cxn modelId="{6E76DC70-458B-4664-8083-66EFA41ECF15}" type="presOf" srcId="{C3B5AC60-3253-4151-A3FC-E13337AAB73A}" destId="{F2B9CFBE-C2CF-4401-8272-0DDA48B844D6}" srcOrd="0" destOrd="0" presId="urn:microsoft.com/office/officeart/2005/8/layout/hProcess9"/>
    <dgm:cxn modelId="{276C8356-9DE0-4DDC-A55F-29E8FCB176E2}" type="presOf" srcId="{C2F5CFF9-2AE6-4715-8F99-983BD7F500D8}" destId="{8C58B386-FD38-4493-9F1C-8986771A08B9}" srcOrd="0" destOrd="0" presId="urn:microsoft.com/office/officeart/2005/8/layout/hProcess9"/>
    <dgm:cxn modelId="{2EBE00C5-F442-4144-A8EC-E0463354F73E}" type="presOf" srcId="{69C87C4F-EE1D-402F-8FB0-1652479A6030}" destId="{7EC27203-0C9D-44B2-8908-AB36571BEFFD}" srcOrd="0" destOrd="0" presId="urn:microsoft.com/office/officeart/2005/8/layout/hProcess9"/>
    <dgm:cxn modelId="{543E0CC8-14E5-4F69-A731-90A60AA49BC0}" type="presOf" srcId="{67B9F111-57DA-4B7B-B301-7555D9DC64A2}" destId="{7F0A2122-9E74-4519-B5D1-C91C40EE56BD}" srcOrd="0" destOrd="0" presId="urn:microsoft.com/office/officeart/2005/8/layout/hProcess9"/>
    <dgm:cxn modelId="{06E427F1-BA80-451C-A0A9-86EE4A97B027}" srcId="{C2F5CFF9-2AE6-4715-8F99-983BD7F500D8}" destId="{67B9F111-57DA-4B7B-B301-7555D9DC64A2}" srcOrd="3" destOrd="0" parTransId="{446BEAFD-6316-4D4F-BEEE-E984198F422D}" sibTransId="{783F7D4B-2312-4703-9A2C-9A7940F27379}"/>
    <dgm:cxn modelId="{C6BA72F3-4429-4C76-8F48-984539A0DE7C}" srcId="{C2F5CFF9-2AE6-4715-8F99-983BD7F500D8}" destId="{D9B3DC3D-56CD-4B49-A61F-EC09B0F0647D}" srcOrd="0" destOrd="0" parTransId="{973BDEA8-A9E3-40BA-8D1F-6DB7BB423BC0}" sibTransId="{81EDDAC0-2DD9-4188-AF16-F2F41EDCD41C}"/>
    <dgm:cxn modelId="{D157C748-8293-43C8-9439-6758F9C3B529}" type="presParOf" srcId="{8C58B386-FD38-4493-9F1C-8986771A08B9}" destId="{A76FEA8B-998A-4B4B-A43E-4C1570733605}" srcOrd="0" destOrd="0" presId="urn:microsoft.com/office/officeart/2005/8/layout/hProcess9"/>
    <dgm:cxn modelId="{4CFBDBB6-983A-4D29-AB7F-21A7947C8D1A}" type="presParOf" srcId="{8C58B386-FD38-4493-9F1C-8986771A08B9}" destId="{F09E6CC1-B2D3-4EE6-9BD4-D90B7AB4FD92}" srcOrd="1" destOrd="0" presId="urn:microsoft.com/office/officeart/2005/8/layout/hProcess9"/>
    <dgm:cxn modelId="{2C7F39E1-B23A-496B-8580-70E59265499C}" type="presParOf" srcId="{F09E6CC1-B2D3-4EE6-9BD4-D90B7AB4FD92}" destId="{6239526E-5ACE-4D74-9D6C-B145DF68D31E}" srcOrd="0" destOrd="0" presId="urn:microsoft.com/office/officeart/2005/8/layout/hProcess9"/>
    <dgm:cxn modelId="{C3E17C26-4CB6-4C64-8DAA-9EF1D0F3AB77}" type="presParOf" srcId="{F09E6CC1-B2D3-4EE6-9BD4-D90B7AB4FD92}" destId="{3318C91A-B6C7-4B73-AA5A-7198A9103810}" srcOrd="1" destOrd="0" presId="urn:microsoft.com/office/officeart/2005/8/layout/hProcess9"/>
    <dgm:cxn modelId="{251E9311-3F19-4FD0-B282-EFDF8CF52E70}" type="presParOf" srcId="{F09E6CC1-B2D3-4EE6-9BD4-D90B7AB4FD92}" destId="{7EC27203-0C9D-44B2-8908-AB36571BEFFD}" srcOrd="2" destOrd="0" presId="urn:microsoft.com/office/officeart/2005/8/layout/hProcess9"/>
    <dgm:cxn modelId="{54E1FA67-010E-4F1C-8C98-37C89223F838}" type="presParOf" srcId="{F09E6CC1-B2D3-4EE6-9BD4-D90B7AB4FD92}" destId="{6CCD6243-0506-426C-AC0D-ED4BDD9BD8B8}" srcOrd="3" destOrd="0" presId="urn:microsoft.com/office/officeart/2005/8/layout/hProcess9"/>
    <dgm:cxn modelId="{6410765A-01E2-4994-B70F-FE7D0631345D}" type="presParOf" srcId="{F09E6CC1-B2D3-4EE6-9BD4-D90B7AB4FD92}" destId="{F2B9CFBE-C2CF-4401-8272-0DDA48B844D6}" srcOrd="4" destOrd="0" presId="urn:microsoft.com/office/officeart/2005/8/layout/hProcess9"/>
    <dgm:cxn modelId="{C858CD28-049E-432C-88C2-BB157B5A8435}" type="presParOf" srcId="{F09E6CC1-B2D3-4EE6-9BD4-D90B7AB4FD92}" destId="{4F6A34FD-8130-4B5C-B3E2-FD3C639DD1EA}" srcOrd="5" destOrd="0" presId="urn:microsoft.com/office/officeart/2005/8/layout/hProcess9"/>
    <dgm:cxn modelId="{F3EBC51C-8A9D-4769-A7F1-E6D564D3E766}" type="presParOf" srcId="{F09E6CC1-B2D3-4EE6-9BD4-D90B7AB4FD92}" destId="{7F0A2122-9E74-4519-B5D1-C91C40EE56B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FEA8B-998A-4B4B-A43E-4C1570733605}">
      <dsp:nvSpPr>
        <dsp:cNvPr id="0" name=""/>
        <dsp:cNvSpPr/>
      </dsp:nvSpPr>
      <dsp:spPr>
        <a:xfrm>
          <a:off x="581054" y="0"/>
          <a:ext cx="6585287" cy="37746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9526E-5ACE-4D74-9D6C-B145DF68D31E}">
      <dsp:nvSpPr>
        <dsp:cNvPr id="0" name=""/>
        <dsp:cNvSpPr/>
      </dsp:nvSpPr>
      <dsp:spPr>
        <a:xfrm>
          <a:off x="1825" y="1132404"/>
          <a:ext cx="1554775" cy="15098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Coleta</a:t>
          </a:r>
          <a:endParaRPr lang="pt-BR" sz="1600" kern="1200" noProof="0" dirty="0"/>
        </a:p>
      </dsp:txBody>
      <dsp:txXfrm>
        <a:off x="75531" y="1206110"/>
        <a:ext cx="1407363" cy="1362460"/>
      </dsp:txXfrm>
    </dsp:sp>
    <dsp:sp modelId="{7EC27203-0C9D-44B2-8908-AB36571BEFFD}">
      <dsp:nvSpPr>
        <dsp:cNvPr id="0" name=""/>
        <dsp:cNvSpPr/>
      </dsp:nvSpPr>
      <dsp:spPr>
        <a:xfrm>
          <a:off x="1815730" y="1132404"/>
          <a:ext cx="2302031" cy="15098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Processamento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e  Armazenamento</a:t>
          </a:r>
        </a:p>
      </dsp:txBody>
      <dsp:txXfrm>
        <a:off x="1889436" y="1206110"/>
        <a:ext cx="2154619" cy="1362460"/>
      </dsp:txXfrm>
    </dsp:sp>
    <dsp:sp modelId="{F2B9CFBE-C2CF-4401-8272-0DDA48B844D6}">
      <dsp:nvSpPr>
        <dsp:cNvPr id="0" name=""/>
        <dsp:cNvSpPr/>
      </dsp:nvSpPr>
      <dsp:spPr>
        <a:xfrm>
          <a:off x="4376891" y="1132404"/>
          <a:ext cx="1554775" cy="15098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Análise</a:t>
          </a:r>
        </a:p>
      </dsp:txBody>
      <dsp:txXfrm>
        <a:off x="4450597" y="1206110"/>
        <a:ext cx="1407363" cy="1362460"/>
      </dsp:txXfrm>
    </dsp:sp>
    <dsp:sp modelId="{7F0A2122-9E74-4519-B5D1-C91C40EE56BD}">
      <dsp:nvSpPr>
        <dsp:cNvPr id="0" name=""/>
        <dsp:cNvSpPr/>
      </dsp:nvSpPr>
      <dsp:spPr>
        <a:xfrm>
          <a:off x="6190795" y="1132404"/>
          <a:ext cx="1554775" cy="15098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/>
            <a:t>Consumo</a:t>
          </a:r>
        </a:p>
      </dsp:txBody>
      <dsp:txXfrm>
        <a:off x="6264501" y="1206110"/>
        <a:ext cx="1407363" cy="136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D000C-CD18-4BA0-857C-713EEB1A867F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D3DEA-7815-4C90-9A91-8882B8918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5318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13465-2F64-46D4-9EC1-E460DCD3352A}" type="datetimeFigureOut">
              <a:rPr lang="pt-BR" smtClean="0"/>
              <a:t>24/09/2019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F36B5-D043-440E-965D-4748B8C57F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9381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54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9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8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08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1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2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96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19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5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6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75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45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93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23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0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57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50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576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3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7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>
            <a:extLst>
              <a:ext uri="{FF2B5EF4-FFF2-40B4-BE49-F238E27FC236}">
                <a16:creationId xmlns:a16="http://schemas.microsoft.com/office/drawing/2014/main" id="{874FF204-1000-4539-8912-F021F131A3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Espaço Reservado para Anotações 2">
            <a:extLst>
              <a:ext uri="{FF2B5EF4-FFF2-40B4-BE49-F238E27FC236}">
                <a16:creationId xmlns:a16="http://schemas.microsoft.com/office/drawing/2014/main" id="{46699499-BC93-4F9E-9652-85A16A15A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Espaço Reservado para Número de Slide 3">
            <a:extLst>
              <a:ext uri="{FF2B5EF4-FFF2-40B4-BE49-F238E27FC236}">
                <a16:creationId xmlns:a16="http://schemas.microsoft.com/office/drawing/2014/main" id="{575BE7CA-C37E-46D5-A8C1-E8B000483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48740-2397-4D9A-90C3-86047C7E7187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8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635000" y="2095500"/>
            <a:ext cx="48387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 baseline="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TÍTULO DA AULA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635000" y="4152900"/>
            <a:ext cx="48387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Nome do Professor</a:t>
            </a:r>
          </a:p>
        </p:txBody>
      </p:sp>
      <p:sp>
        <p:nvSpPr>
          <p:cNvPr id="10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4610100"/>
            <a:ext cx="48387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email@linkededucation.com.br</a:t>
            </a:r>
          </a:p>
        </p:txBody>
      </p:sp>
      <p:sp>
        <p:nvSpPr>
          <p:cNvPr id="8" name="Espaço Reservado para Texto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5000" y="1041400"/>
            <a:ext cx="4838700" cy="48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Aula 1234567890</a:t>
            </a:r>
          </a:p>
        </p:txBody>
      </p:sp>
    </p:spTree>
    <p:extLst>
      <p:ext uri="{BB962C8B-B14F-4D97-AF65-F5344CB8AC3E}">
        <p14:creationId xmlns:p14="http://schemas.microsoft.com/office/powerpoint/2010/main" val="184191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íci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400300"/>
            <a:ext cx="7854950" cy="1866900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32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 marL="9715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2pPr>
            <a:lvl3pPr marL="14287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3pPr>
            <a:lvl4pPr marL="18859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4pPr>
            <a:lvl5pPr marL="2343150" indent="-514350">
              <a:buFont typeface="+mj-lt"/>
              <a:buAutoNum type="arabicPeriod"/>
              <a:defRPr sz="3200" baseline="0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5867400" y="4502150"/>
            <a:ext cx="2647950" cy="1282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i="1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cxnSp>
        <p:nvCxnSpPr>
          <p:cNvPr id="7" name="Conector reto 6"/>
          <p:cNvCxnSpPr/>
          <p:nvPr userDrawn="1"/>
        </p:nvCxnSpPr>
        <p:spPr>
          <a:xfrm>
            <a:off x="5702300" y="4457700"/>
            <a:ext cx="0" cy="1371600"/>
          </a:xfrm>
          <a:prstGeom prst="line">
            <a:avLst/>
          </a:prstGeom>
          <a:ln w="38100">
            <a:solidFill>
              <a:srgbClr val="F7BF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4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09600" y="584200"/>
            <a:ext cx="7905750" cy="4241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717550" y="5143500"/>
            <a:ext cx="7651750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83816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3563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430CD-9026-4AA7-B9C5-0E970155E4E1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717550" y="5143500"/>
            <a:ext cx="7651750" cy="850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Mídia 9"/>
          <p:cNvSpPr>
            <a:spLocks noGrp="1"/>
          </p:cNvSpPr>
          <p:nvPr>
            <p:ph type="media" sz="quarter" idx="15"/>
          </p:nvPr>
        </p:nvSpPr>
        <p:spPr>
          <a:xfrm>
            <a:off x="584200" y="609600"/>
            <a:ext cx="7931150" cy="4241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61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868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990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íci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352656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091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647700" y="2705100"/>
            <a:ext cx="7708900" cy="1892300"/>
          </a:xfrm>
          <a:prstGeom prst="rect">
            <a:avLst/>
          </a:prstGeom>
          <a:noFill/>
          <a:ln w="38100"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47700" y="13620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79500" y="2908300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8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3733799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9" name="Espaço Reservado para Conteúdo 12"/>
          <p:cNvSpPr>
            <a:spLocks noGrp="1"/>
          </p:cNvSpPr>
          <p:nvPr>
            <p:ph sz="quarter" idx="14" hasCustomPrompt="1"/>
          </p:nvPr>
        </p:nvSpPr>
        <p:spPr>
          <a:xfrm>
            <a:off x="660400" y="48799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098086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35000" y="1819274"/>
            <a:ext cx="7708900" cy="38068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50030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647700" y="2705100"/>
            <a:ext cx="7708900" cy="1892300"/>
          </a:xfrm>
          <a:prstGeom prst="rect">
            <a:avLst/>
          </a:prstGeom>
          <a:noFill/>
          <a:ln w="38100"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47700" y="13620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79500" y="2908300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8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3733799"/>
            <a:ext cx="6845300" cy="64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1pPr>
            <a:lvl2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2pPr>
            <a:lvl3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3pPr>
            <a:lvl4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4pPr>
            <a:lvl5pPr>
              <a:defRPr sz="3200" b="1" i="0" baseline="0">
                <a:solidFill>
                  <a:srgbClr val="404040"/>
                </a:solidFill>
                <a:latin typeface="Inconsolata" panose="020B0609030003000000" pitchFamily="49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9" name="Espaço Reservado para Conteúdo 12"/>
          <p:cNvSpPr>
            <a:spLocks noGrp="1"/>
          </p:cNvSpPr>
          <p:nvPr>
            <p:ph sz="quarter" idx="14" hasCustomPrompt="1"/>
          </p:nvPr>
        </p:nvSpPr>
        <p:spPr>
          <a:xfrm>
            <a:off x="660400" y="4879974"/>
            <a:ext cx="7708900" cy="111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559985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345440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8" name="Espaço Reservado para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62166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1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45440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2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6216650" y="3463336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3" name="Elipse 12"/>
          <p:cNvSpPr/>
          <p:nvPr userDrawn="1"/>
        </p:nvSpPr>
        <p:spPr>
          <a:xfrm>
            <a:off x="147666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 userDrawn="1"/>
        </p:nvSpPr>
        <p:spPr>
          <a:xfrm>
            <a:off x="423891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 userDrawn="1"/>
        </p:nvSpPr>
        <p:spPr>
          <a:xfrm>
            <a:off x="7001169" y="1810339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1633627" y="18774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4383176" y="18520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18" name="CaixaDeTexto 17"/>
          <p:cNvSpPr txBox="1"/>
          <p:nvPr userDrawn="1"/>
        </p:nvSpPr>
        <p:spPr>
          <a:xfrm>
            <a:off x="7153441" y="1852003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15192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68110" y="1538513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1538513"/>
            <a:ext cx="3613150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704157" y="5460548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923033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4830105" y="1509937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738" y="1509937"/>
            <a:ext cx="4019776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4866152" y="5431972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5168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3861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151171-A56D-42A6-8639-A78426CBEC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599FB1-A39D-473C-84AB-9DB27AEE8B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059113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2013Q2</a:t>
            </a:r>
          </a:p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47F054-FC0E-48F1-8078-2896BC30F0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808D0-84DE-4FAB-AEA6-75AF03192E9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01526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Máquina</a:t>
            </a:r>
            <a:r>
              <a:rPr lang="en-US" dirty="0"/>
              <a:t> –IPT – Prof. Marcelo </a:t>
            </a:r>
            <a:r>
              <a:rPr lang="en-US" dirty="0" err="1"/>
              <a:t>Novaes</a:t>
            </a:r>
            <a:r>
              <a:rPr lang="en-US" dirty="0"/>
              <a:t> de Rezende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1" hasCustomPrompt="1"/>
          </p:nvPr>
        </p:nvSpPr>
        <p:spPr>
          <a:xfrm>
            <a:off x="635000" y="1819274"/>
            <a:ext cx="7708900" cy="38068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  <a:lvl2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2pPr>
            <a:lvl3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3pPr>
            <a:lvl4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4pPr>
            <a:lvl5pPr>
              <a:defRPr sz="2400" baseline="0">
                <a:solidFill>
                  <a:srgbClr val="404040"/>
                </a:solidFill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173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345440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5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8" name="Espaço Reservado para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6216650" y="2782479"/>
            <a:ext cx="2298700" cy="46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7BF14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1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3454400" y="3492500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2" name="Espaço Reservado para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6216650" y="3463336"/>
            <a:ext cx="2298700" cy="2679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  <a:p>
            <a:pPr lvl="0"/>
            <a:r>
              <a:rPr lang="pt-BR" dirty="0"/>
              <a:t>Texto</a:t>
            </a:r>
          </a:p>
        </p:txBody>
      </p:sp>
      <p:sp>
        <p:nvSpPr>
          <p:cNvPr id="13" name="Elipse 12"/>
          <p:cNvSpPr/>
          <p:nvPr userDrawn="1"/>
        </p:nvSpPr>
        <p:spPr>
          <a:xfrm>
            <a:off x="147666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 userDrawn="1"/>
        </p:nvSpPr>
        <p:spPr>
          <a:xfrm>
            <a:off x="4238919" y="1810340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 userDrawn="1"/>
        </p:nvSpPr>
        <p:spPr>
          <a:xfrm>
            <a:off x="7001169" y="1810339"/>
            <a:ext cx="729661" cy="729661"/>
          </a:xfrm>
          <a:prstGeom prst="ellipse">
            <a:avLst/>
          </a:prstGeom>
          <a:noFill/>
          <a:ln>
            <a:solidFill>
              <a:srgbClr val="F7BF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1633627" y="18774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4383176" y="18520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2</a:t>
            </a:r>
          </a:p>
        </p:txBody>
      </p:sp>
      <p:sp>
        <p:nvSpPr>
          <p:cNvPr id="18" name="CaixaDeTexto 17"/>
          <p:cNvSpPr txBox="1"/>
          <p:nvPr userDrawn="1"/>
        </p:nvSpPr>
        <p:spPr>
          <a:xfrm>
            <a:off x="7153441" y="1852003"/>
            <a:ext cx="4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venir LT Std 35 Light" panose="020B04020202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240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68110" y="1538513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1538513"/>
            <a:ext cx="3613150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704157" y="5460548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23474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o-A-Pas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4830105" y="1509937"/>
            <a:ext cx="3685245" cy="368663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738" y="1509937"/>
            <a:ext cx="4019776" cy="44273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9" name="Espaço Reservado para Texto 6"/>
          <p:cNvSpPr>
            <a:spLocks noGrp="1"/>
          </p:cNvSpPr>
          <p:nvPr>
            <p:ph type="body" sz="quarter" idx="13" hasCustomPrompt="1"/>
          </p:nvPr>
        </p:nvSpPr>
        <p:spPr>
          <a:xfrm>
            <a:off x="4866152" y="5431972"/>
            <a:ext cx="3613150" cy="5052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49356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13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07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7800" y="419100"/>
            <a:ext cx="5689600" cy="571500"/>
          </a:xfrm>
          <a:prstGeom prst="rect">
            <a:avLst/>
          </a:prstGeom>
        </p:spPr>
        <p:txBody>
          <a:bodyPr/>
          <a:lstStyle>
            <a:lvl1pPr>
              <a:defRPr sz="3400" b="1" baseline="0">
                <a:solidFill>
                  <a:srgbClr val="404040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A24DD-1024-427E-ADD5-5B9CB68F9FBF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698625"/>
            <a:ext cx="7964487" cy="42370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dirty="0"/>
              <a:t>Texto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BF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pt-BR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51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6138862"/>
            <a:ext cx="13239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61682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57199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295638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470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Conteúdo</a:t>
            </a:r>
          </a:p>
        </p:txBody>
      </p:sp>
    </p:spTree>
    <p:extLst>
      <p:ext uri="{BB962C8B-B14F-4D97-AF65-F5344CB8AC3E}">
        <p14:creationId xmlns:p14="http://schemas.microsoft.com/office/powerpoint/2010/main" val="9297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700" r:id="rId4"/>
    <p:sldLayoutId id="2147483701" r:id="rId5"/>
    <p:sldLayoutId id="2147483702" r:id="rId6"/>
    <p:sldLayoutId id="21474837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Revisão</a:t>
            </a:r>
          </a:p>
        </p:txBody>
      </p:sp>
    </p:spTree>
    <p:extLst>
      <p:ext uri="{BB962C8B-B14F-4D97-AF65-F5344CB8AC3E}">
        <p14:creationId xmlns:p14="http://schemas.microsoft.com/office/powerpoint/2010/main" val="47261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 userDrawn="1"/>
        </p:nvSpPr>
        <p:spPr>
          <a:xfrm>
            <a:off x="6794500" y="419100"/>
            <a:ext cx="1828800" cy="571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kern="1200" baseline="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00" dirty="0">
                <a:solidFill>
                  <a:srgbClr val="F7BF14"/>
                </a:solidFill>
                <a:latin typeface="Source Sans Pro" panose="020B0503030403020204" pitchFamily="34" charset="0"/>
              </a:rPr>
              <a:t>Exercício</a:t>
            </a:r>
          </a:p>
        </p:txBody>
      </p:sp>
    </p:spTree>
    <p:extLst>
      <p:ext uri="{BB962C8B-B14F-4D97-AF65-F5344CB8AC3E}">
        <p14:creationId xmlns:p14="http://schemas.microsoft.com/office/powerpoint/2010/main" val="387188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288A24DD-1024-427E-ADD5-5B9CB68F9FB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9" y="5956300"/>
            <a:ext cx="13239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2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44075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F0C430CD-9026-4AA7-B9C5-0E970155E4E1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6521450"/>
            <a:ext cx="14668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 userDrawn="1"/>
        </p:nvSpPr>
        <p:spPr>
          <a:xfrm>
            <a:off x="2901949" y="4978400"/>
            <a:ext cx="33401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Treinamento de alta performance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para pessoas que buscam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excelência no aprendizado</a:t>
            </a:r>
          </a:p>
          <a:p>
            <a:pPr algn="ctr"/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© 2015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Linked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Education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.</a:t>
            </a:r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3048000"/>
            <a:ext cx="2505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4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 userDrawn="1"/>
        </p:nvSpPr>
        <p:spPr>
          <a:xfrm>
            <a:off x="2901949" y="4978400"/>
            <a:ext cx="3340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Source Sans Pro" panose="020B0503030403020204" pitchFamily="34" charset="0"/>
              </a:rPr>
              <a:t>Cursos com Alta Performance de Aprendizado</a:t>
            </a:r>
          </a:p>
          <a:p>
            <a:pPr algn="ctr"/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© 2017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Linked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</a:t>
            </a:r>
            <a:r>
              <a:rPr lang="pt-BR" sz="1600" b="0" i="0" kern="120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Education</a:t>
            </a:r>
            <a:r>
              <a:rPr lang="pt-BR" sz="1600" b="0" i="0" kern="1200" dirty="0">
                <a:solidFill>
                  <a:srgbClr val="404040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.</a:t>
            </a:r>
            <a:endParaRPr lang="pt-BR" sz="1600" dirty="0">
              <a:solidFill>
                <a:srgbClr val="404040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3048000"/>
            <a:ext cx="2505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youtube.com/watch?v=JTy7C47I8w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jpeg"/><Relationship Id="rId4" Type="http://schemas.openxmlformats.org/officeDocument/2006/relationships/hyperlink" Target="https://fossbytes.com/which-smartphone-sensors-how-wor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9to5mac.com/2019/09/21/apple-watch-fall-detection-mountain-bik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intelligence.se/blogg/digital-vs-data-drive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datavizproject.com/data-type/scaled-timeline/skaermbillede-2016-03-21-kl-22-35-47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smartsheet.com/data-driven-decision-making-managem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>
          <a:xfrm>
            <a:off x="92739" y="1648934"/>
            <a:ext cx="5032154" cy="754026"/>
          </a:xfrm>
        </p:spPr>
        <p:txBody>
          <a:bodyPr/>
          <a:lstStyle/>
          <a:p>
            <a:r>
              <a:rPr lang="en-US" dirty="0"/>
              <a:t>Aula01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2"/>
          </p:nvPr>
        </p:nvSpPr>
        <p:spPr>
          <a:xfrm>
            <a:off x="528674" y="3100273"/>
            <a:ext cx="5080274" cy="802797"/>
          </a:xfrm>
        </p:spPr>
        <p:txBody>
          <a:bodyPr/>
          <a:lstStyle/>
          <a:p>
            <a:r>
              <a:rPr lang="en-US" cap="all" dirty="0"/>
              <a:t>ORGANIZAÇÕES E SISTEMAS </a:t>
            </a:r>
          </a:p>
          <a:p>
            <a:r>
              <a:rPr lang="en-US" cap="all" dirty="0"/>
              <a:t>DATA-DRIVEN</a:t>
            </a:r>
          </a:p>
          <a:p>
            <a:endParaRPr lang="pt-BR" cap="all" dirty="0"/>
          </a:p>
          <a:p>
            <a:r>
              <a:rPr lang="pt-BR" cap="all" dirty="0"/>
              <a:t>Fabio Lopes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187069" y="6488668"/>
            <a:ext cx="155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V2019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6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281320" y="440842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Vamos a um case...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E52815-A1CE-4AF8-8E31-C43B76C67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" y="1148318"/>
            <a:ext cx="9069572" cy="539434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B97C30A-2F9B-4D14-B669-A58057C252CC}"/>
              </a:ext>
            </a:extLst>
          </p:cNvPr>
          <p:cNvSpPr/>
          <p:nvPr/>
        </p:nvSpPr>
        <p:spPr>
          <a:xfrm>
            <a:off x="3636335" y="6488668"/>
            <a:ext cx="543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https://www.youtube.com/watch?v=JTy7C47I8w0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824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19583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Que dados?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2947F-424B-4E36-8F59-6ED6FA882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4250" t="10660" r="4326" b="28890"/>
          <a:stretch>
            <a:fillRect/>
          </a:stretch>
        </p:blipFill>
        <p:spPr bwMode="auto">
          <a:xfrm>
            <a:off x="1526437" y="1753972"/>
            <a:ext cx="6289810" cy="387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470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40841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Que dados?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C8333A-782B-4BAD-BE93-6BE3AFEFC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7" y="1269813"/>
            <a:ext cx="8282763" cy="51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Quantos sensores temos em um Smartphone?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114786-CEF8-4889-AE21-3B3D4CB998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56" y="4720856"/>
            <a:ext cx="2137144" cy="213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CBF0955-7E23-4DE8-B73A-2A463AF3EFE1}"/>
              </a:ext>
            </a:extLst>
          </p:cNvPr>
          <p:cNvSpPr/>
          <p:nvPr/>
        </p:nvSpPr>
        <p:spPr>
          <a:xfrm>
            <a:off x="488765" y="5595429"/>
            <a:ext cx="6127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hlinkClick r:id="rId4"/>
              </a:rPr>
              <a:t>https://fossbytes.com/which-smartphone-sensors-how-work/</a:t>
            </a:r>
            <a:endParaRPr lang="pt-BR" sz="1600" dirty="0"/>
          </a:p>
        </p:txBody>
      </p:sp>
      <p:pic>
        <p:nvPicPr>
          <p:cNvPr id="1028" name="Picture 4" descr="Resultado de imagem para mobile sensors">
            <a:extLst>
              <a:ext uri="{FF2B5EF4-FFF2-40B4-BE49-F238E27FC236}">
                <a16:creationId xmlns:a16="http://schemas.microsoft.com/office/drawing/2014/main" id="{805C70AF-CBB6-446D-A132-F3E5E220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6" y="1412766"/>
            <a:ext cx="6812593" cy="388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20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Quantos sensores temos em um Smartphone?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8D0064-3C7B-4721-BD28-E97AF821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05" y="2830119"/>
            <a:ext cx="2832870" cy="212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de Smartphone Samsung Galaxy Note 10+ 256GB Preto 4G">
            <a:extLst>
              <a:ext uri="{FF2B5EF4-FFF2-40B4-BE49-F238E27FC236}">
                <a16:creationId xmlns:a16="http://schemas.microsoft.com/office/drawing/2014/main" id="{78ECD2DC-D593-4789-BA03-6ABAEBF1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0" y="2064254"/>
            <a:ext cx="4681753" cy="35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uz 2">
            <a:extLst>
              <a:ext uri="{FF2B5EF4-FFF2-40B4-BE49-F238E27FC236}">
                <a16:creationId xmlns:a16="http://schemas.microsoft.com/office/drawing/2014/main" id="{B20BABE7-A060-48E9-99CC-5EE7177027B6}"/>
              </a:ext>
            </a:extLst>
          </p:cNvPr>
          <p:cNvSpPr/>
          <p:nvPr/>
        </p:nvSpPr>
        <p:spPr>
          <a:xfrm>
            <a:off x="5475768" y="3561907"/>
            <a:ext cx="712381" cy="830997"/>
          </a:xfrm>
          <a:prstGeom prst="plus">
            <a:avLst>
              <a:gd name="adj" fmla="val 35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99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Para que servem os sensores que temos em um Smartphone?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2BD2713-D09F-477E-9B49-BFB016CC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2" y="1780953"/>
            <a:ext cx="8208335" cy="41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B6F77D9-95F1-41FC-A8C0-8A86FAF5A00E}"/>
              </a:ext>
            </a:extLst>
          </p:cNvPr>
          <p:cNvSpPr/>
          <p:nvPr/>
        </p:nvSpPr>
        <p:spPr>
          <a:xfrm>
            <a:off x="4571999" y="611498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>
                <a:hlinkClick r:id="rId4"/>
              </a:rPr>
              <a:t>https://9to5mac.com/2019/09/21/apple-watch-fall-detection-mountain-biker/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2253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281320" y="419577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Big data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value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chain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28E46EB-FDE1-46F2-8770-35F5FDECA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053133"/>
              </p:ext>
            </p:extLst>
          </p:nvPr>
        </p:nvGraphicFramePr>
        <p:xfrm>
          <a:off x="698301" y="1763114"/>
          <a:ext cx="7747397" cy="377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ixaDeTexto 8">
            <a:extLst>
              <a:ext uri="{FF2B5EF4-FFF2-40B4-BE49-F238E27FC236}">
                <a16:creationId xmlns:a16="http://schemas.microsoft.com/office/drawing/2014/main" id="{93AA1C65-8EF3-4413-8D7D-E396E4E7E88B}"/>
              </a:ext>
            </a:extLst>
          </p:cNvPr>
          <p:cNvSpPr txBox="1"/>
          <p:nvPr/>
        </p:nvSpPr>
        <p:spPr>
          <a:xfrm>
            <a:off x="698301" y="5650593"/>
            <a:ext cx="6526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 err="1"/>
              <a:t>Multiplos</a:t>
            </a:r>
            <a:r>
              <a:rPr lang="en-US" sz="2800" i="1" dirty="0"/>
              <a:t> </a:t>
            </a:r>
            <a:r>
              <a:rPr lang="en-US" sz="2800" i="1" dirty="0" err="1"/>
              <a:t>desafios</a:t>
            </a:r>
            <a:r>
              <a:rPr lang="en-US" sz="2800" i="1" dirty="0"/>
              <a:t> e </a:t>
            </a:r>
            <a:r>
              <a:rPr lang="en-US" sz="2800" i="1" dirty="0" err="1"/>
              <a:t>grandes</a:t>
            </a:r>
            <a:r>
              <a:rPr lang="en-US" sz="2800" i="1" dirty="0"/>
              <a:t> </a:t>
            </a:r>
            <a:r>
              <a:rPr lang="en-US" sz="2800" i="1" dirty="0" err="1"/>
              <a:t>oportunidades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570867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281320" y="419577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Juntando os pontos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3A3F5F-60D2-4791-B8F9-0B1D1508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395"/>
            <a:ext cx="9144000" cy="29328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F2D9E92-B7CE-4C21-9CE1-1745678D2E49}"/>
              </a:ext>
            </a:extLst>
          </p:cNvPr>
          <p:cNvSpPr txBox="1"/>
          <p:nvPr/>
        </p:nvSpPr>
        <p:spPr>
          <a:xfrm>
            <a:off x="2128677" y="5148385"/>
            <a:ext cx="4475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Vamos descrever o processo?</a:t>
            </a:r>
          </a:p>
        </p:txBody>
      </p:sp>
    </p:spTree>
    <p:extLst>
      <p:ext uri="{BB962C8B-B14F-4D97-AF65-F5344CB8AC3E}">
        <p14:creationId xmlns:p14="http://schemas.microsoft.com/office/powerpoint/2010/main" val="232340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37A15D1-EF0F-48FB-9C66-62D9B4653A22}"/>
              </a:ext>
            </a:extLst>
          </p:cNvPr>
          <p:cNvSpPr/>
          <p:nvPr/>
        </p:nvSpPr>
        <p:spPr>
          <a:xfrm>
            <a:off x="1637416" y="2913321"/>
            <a:ext cx="3710763" cy="3455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Ser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em uma era de Transformação Digital...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8EAA6A-9C73-45BA-9AA7-444F6906E61A}"/>
              </a:ext>
            </a:extLst>
          </p:cNvPr>
          <p:cNvSpPr/>
          <p:nvPr/>
        </p:nvSpPr>
        <p:spPr>
          <a:xfrm>
            <a:off x="501004" y="1664593"/>
            <a:ext cx="6803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Graphik Web"/>
              </a:rPr>
              <a:t>Como a transformação dos negócios digitais vem evoluindo? </a:t>
            </a:r>
          </a:p>
          <a:p>
            <a:endParaRPr lang="pt-BR" sz="2000" dirty="0">
              <a:latin typeface="Graphik Web"/>
            </a:endParaRPr>
          </a:p>
          <a:p>
            <a:r>
              <a:rPr lang="pt-BR" sz="2000" dirty="0">
                <a:latin typeface="Graphik Web"/>
              </a:rPr>
              <a:t>Você notou alguma mudança importante no mercado, estratégia ou tecnologia?</a:t>
            </a:r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F01CE7-70FB-4715-9B86-C86499CC7E35}"/>
              </a:ext>
            </a:extLst>
          </p:cNvPr>
          <p:cNvSpPr txBox="1"/>
          <p:nvPr/>
        </p:nvSpPr>
        <p:spPr>
          <a:xfrm>
            <a:off x="1956394" y="3923414"/>
            <a:ext cx="1834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Dados</a:t>
            </a:r>
          </a:p>
          <a:p>
            <a:r>
              <a:rPr lang="pt-BR" b="1" dirty="0"/>
              <a:t>Serviços Digitais</a:t>
            </a:r>
          </a:p>
          <a:p>
            <a:r>
              <a:rPr lang="pt-BR" b="1" dirty="0"/>
              <a:t>Cloud </a:t>
            </a:r>
            <a:r>
              <a:rPr lang="pt-BR" b="1" dirty="0" err="1"/>
              <a:t>Computing</a:t>
            </a:r>
            <a:endParaRPr lang="pt-BR" b="1" dirty="0"/>
          </a:p>
          <a:p>
            <a:r>
              <a:rPr lang="pt-BR" b="1" dirty="0"/>
              <a:t>Social Media</a:t>
            </a:r>
          </a:p>
          <a:p>
            <a:r>
              <a:rPr lang="pt-BR" b="1" dirty="0"/>
              <a:t>Tecnologia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447B45-3586-4062-9FA2-113A0BFEDCD1}"/>
              </a:ext>
            </a:extLst>
          </p:cNvPr>
          <p:cNvSpPr txBox="1"/>
          <p:nvPr/>
        </p:nvSpPr>
        <p:spPr>
          <a:xfrm>
            <a:off x="5667157" y="4338912"/>
            <a:ext cx="217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Oportunidades </a:t>
            </a:r>
          </a:p>
        </p:txBody>
      </p:sp>
    </p:spTree>
    <p:extLst>
      <p:ext uri="{BB962C8B-B14F-4D97-AF65-F5344CB8AC3E}">
        <p14:creationId xmlns:p14="http://schemas.microsoft.com/office/powerpoint/2010/main" val="262264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13218" y="408945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vs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Transformação Digital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8EAA6A-9C73-45BA-9AA7-444F6906E61A}"/>
              </a:ext>
            </a:extLst>
          </p:cNvPr>
          <p:cNvSpPr/>
          <p:nvPr/>
        </p:nvSpPr>
        <p:spPr>
          <a:xfrm>
            <a:off x="532901" y="1540362"/>
            <a:ext cx="76116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2000" b="1" dirty="0"/>
              <a:t>Digital:</a:t>
            </a:r>
            <a:r>
              <a:rPr lang="en-US" sz="2000" dirty="0"/>
              <a:t> A </a:t>
            </a:r>
            <a:r>
              <a:rPr lang="en-US" sz="2000" dirty="0" err="1"/>
              <a:t>empresa</a:t>
            </a:r>
            <a:r>
              <a:rPr lang="en-US" sz="2000" dirty="0"/>
              <a:t> </a:t>
            </a:r>
            <a:r>
              <a:rPr lang="en-US" sz="2000" dirty="0" err="1"/>
              <a:t>transforma</a:t>
            </a:r>
            <a:r>
              <a:rPr lang="en-US" sz="2000" dirty="0"/>
              <a:t> </a:t>
            </a:r>
            <a:r>
              <a:rPr lang="en-US" sz="2000" dirty="0" err="1"/>
              <a:t>processos</a:t>
            </a:r>
            <a:r>
              <a:rPr lang="en-US" sz="2000" dirty="0"/>
              <a:t>, </a:t>
            </a:r>
            <a:r>
              <a:rPr lang="en-US" sz="2000" dirty="0" err="1"/>
              <a:t>produtos</a:t>
            </a:r>
            <a:r>
              <a:rPr lang="en-US" sz="2000" dirty="0"/>
              <a:t> e </a:t>
            </a:r>
            <a:r>
              <a:rPr lang="en-US" sz="2000" dirty="0" err="1"/>
              <a:t>serviços</a:t>
            </a:r>
            <a:r>
              <a:rPr lang="en-US" sz="2000" dirty="0"/>
              <a:t> </a:t>
            </a:r>
            <a:r>
              <a:rPr lang="en-US" sz="2000" dirty="0" err="1"/>
              <a:t>usando</a:t>
            </a:r>
            <a:r>
              <a:rPr lang="en-US" sz="2000" dirty="0"/>
              <a:t> ferramentas e </a:t>
            </a:r>
            <a:r>
              <a:rPr lang="en-US" sz="2000" dirty="0" err="1"/>
              <a:t>plataformas</a:t>
            </a:r>
            <a:r>
              <a:rPr lang="en-US" sz="2000" dirty="0"/>
              <a:t> </a:t>
            </a:r>
            <a:r>
              <a:rPr lang="en-US" sz="2000" dirty="0" err="1"/>
              <a:t>digitais</a:t>
            </a:r>
            <a:r>
              <a:rPr lang="en-US" sz="2000" dirty="0"/>
              <a:t>, com </a:t>
            </a:r>
            <a:r>
              <a:rPr lang="en-US" sz="2000" dirty="0" err="1"/>
              <a:t>isso</a:t>
            </a:r>
            <a:r>
              <a:rPr lang="en-US" sz="2000" dirty="0"/>
              <a:t>,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pt-BR" sz="2000" dirty="0"/>
              <a:t>fornecer seus serviços com mais eficiência, mas não necessariamente com mais efetividade, pois eles podem ignorar as intenções, preferências e necessidades de seus clientes como faziam anteriormente.</a:t>
            </a:r>
            <a:endParaRPr lang="en-US" sz="2000" dirty="0"/>
          </a:p>
          <a:p>
            <a:pPr algn="just" fontAlgn="base"/>
            <a:endParaRPr lang="en-US" sz="2000" dirty="0"/>
          </a:p>
          <a:p>
            <a:pPr algn="just" fontAlgn="base"/>
            <a:endParaRPr lang="en-US" sz="2000" dirty="0"/>
          </a:p>
          <a:p>
            <a:pPr algn="just" fontAlgn="base"/>
            <a:r>
              <a:rPr lang="en-US" sz="2000" b="1" dirty="0"/>
              <a:t>Data-Driven:</a:t>
            </a:r>
            <a:r>
              <a:rPr lang="en-US" sz="2000" dirty="0"/>
              <a:t> </a:t>
            </a:r>
            <a:r>
              <a:rPr lang="pt-BR" sz="2000" dirty="0"/>
              <a:t> A empresa utiliza produtos e serviços digitais para coletar dados sobre seus clientes. Eles analisam esses dados para entender as intenções, preferências e necessidades dos clientes e usam essas informações para fornecer serviços mais eficazes.</a:t>
            </a:r>
            <a:endParaRPr lang="en-US" sz="20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BCFEA0-42C8-4F3C-AF13-00F949F94453}"/>
              </a:ext>
            </a:extLst>
          </p:cNvPr>
          <p:cNvSpPr/>
          <p:nvPr/>
        </p:nvSpPr>
        <p:spPr>
          <a:xfrm>
            <a:off x="4147973" y="501823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>
                <a:hlinkClick r:id="rId3"/>
              </a:rPr>
              <a:t>http://www.internetintelligence.se/blogg/digital-vs-data-driven/</a:t>
            </a:r>
            <a:endParaRPr lang="pt-BR" sz="1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01E72C-E3A9-4B3C-9E14-5F905495C718}"/>
              </a:ext>
            </a:extLst>
          </p:cNvPr>
          <p:cNvSpPr txBox="1"/>
          <p:nvPr/>
        </p:nvSpPr>
        <p:spPr>
          <a:xfrm>
            <a:off x="2604977" y="5943600"/>
            <a:ext cx="2845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O que você acha????</a:t>
            </a:r>
          </a:p>
        </p:txBody>
      </p:sp>
      <p:pic>
        <p:nvPicPr>
          <p:cNvPr id="11266" name="Picture 2" descr="Resultado de imagem para fato ou fake">
            <a:extLst>
              <a:ext uri="{FF2B5EF4-FFF2-40B4-BE49-F238E27FC236}">
                <a16:creationId xmlns:a16="http://schemas.microsoft.com/office/drawing/2014/main" id="{D0E447CF-E092-47D9-9327-2E1CF5C81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5" t="24217" r="29366" b="34430"/>
          <a:stretch/>
        </p:blipFill>
        <p:spPr bwMode="auto">
          <a:xfrm>
            <a:off x="5498307" y="5546804"/>
            <a:ext cx="1871331" cy="12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52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55598C5-C966-4BF9-A4E1-2C40F6F5C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36431"/>
            <a:ext cx="8496300" cy="423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sz="2400" b="1" dirty="0"/>
              <a:t>Ser Data-</a:t>
            </a:r>
            <a:r>
              <a:rPr lang="pt-BR" altLang="pt-BR" sz="2400" b="1" dirty="0" err="1"/>
              <a:t>Driven</a:t>
            </a:r>
            <a:endParaRPr lang="pt-BR" altLang="pt-BR" sz="2400" b="1" dirty="0"/>
          </a:p>
          <a:p>
            <a:r>
              <a:rPr lang="pt-BR" altLang="pt-BR" sz="2400" b="1" dirty="0"/>
              <a:t>De onde vem os dados?</a:t>
            </a:r>
          </a:p>
          <a:p>
            <a:r>
              <a:rPr lang="pt-BR" altLang="pt-BR" sz="2400" b="1" dirty="0"/>
              <a:t>Ser Exponencial</a:t>
            </a:r>
          </a:p>
          <a:p>
            <a:r>
              <a:rPr lang="pt-BR" altLang="pt-BR" sz="2400" b="1" dirty="0"/>
              <a:t>Desafios...</a:t>
            </a:r>
          </a:p>
          <a:p>
            <a:endParaRPr lang="pt-BR" altLang="pt-BR" sz="2400" dirty="0"/>
          </a:p>
          <a:p>
            <a:endParaRPr lang="pt-BR" alt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Agenda</a:t>
            </a:r>
          </a:p>
        </p:txBody>
      </p:sp>
      <p:pic>
        <p:nvPicPr>
          <p:cNvPr id="3074" name="Picture 2" descr="Resultado de imagem para agenda">
            <a:extLst>
              <a:ext uri="{FF2B5EF4-FFF2-40B4-BE49-F238E27FC236}">
                <a16:creationId xmlns:a16="http://schemas.microsoft.com/office/drawing/2014/main" id="{09951B1D-B618-409C-8D95-BA0CAFC14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38" y="3094074"/>
            <a:ext cx="4452373" cy="29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4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3021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Quanto tempo para valer $1B</a:t>
            </a:r>
          </a:p>
        </p:txBody>
      </p:sp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5D6CAB23-9992-4369-8A93-85B0FED2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/>
        </p:blipFill>
        <p:spPr>
          <a:xfrm>
            <a:off x="1522255" y="1743739"/>
            <a:ext cx="5950634" cy="43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8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440846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Clube dos unicórnios...</a:t>
            </a:r>
          </a:p>
        </p:txBody>
      </p:sp>
      <p:pic>
        <p:nvPicPr>
          <p:cNvPr id="7" name="Imagem 6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E350018E-695A-4362-8DEE-452165081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26103" r="2790"/>
          <a:stretch/>
        </p:blipFill>
        <p:spPr>
          <a:xfrm>
            <a:off x="0" y="1711416"/>
            <a:ext cx="9129249" cy="38068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DC00BA5-E9F1-4016-8282-B3C10A729B70}"/>
              </a:ext>
            </a:extLst>
          </p:cNvPr>
          <p:cNvSpPr/>
          <p:nvPr/>
        </p:nvSpPr>
        <p:spPr>
          <a:xfrm>
            <a:off x="1717158" y="5518298"/>
            <a:ext cx="57096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hlinkClick r:id="rId4"/>
              </a:rPr>
              <a:t>https://datavizproject.com/data-type/scaled-timeline/skaermbillede-2016-03-21-kl-22-35-47/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97324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185627" y="462107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Uma cultura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 em 5 estágios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pic>
        <p:nvPicPr>
          <p:cNvPr id="7" name="Imagem 6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4E47F99-3D47-4688-BF33-F9146B8D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9" y="1433508"/>
            <a:ext cx="6889898" cy="482032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20FAA58-843C-4A66-B259-68EE3691286B}"/>
              </a:ext>
            </a:extLst>
          </p:cNvPr>
          <p:cNvSpPr/>
          <p:nvPr/>
        </p:nvSpPr>
        <p:spPr>
          <a:xfrm>
            <a:off x="3062177" y="6395893"/>
            <a:ext cx="5890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https://www.smartsheet.com/data-driven-decision-making-management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62294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Desafios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...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0F5FA2-0366-4104-AB7F-A25400B0A02A}"/>
              </a:ext>
            </a:extLst>
          </p:cNvPr>
          <p:cNvSpPr/>
          <p:nvPr/>
        </p:nvSpPr>
        <p:spPr>
          <a:xfrm>
            <a:off x="1004231" y="1351945"/>
            <a:ext cx="7560840" cy="4943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Entender e priorizar dados que antes eram jogados no lixo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Garantir qualidade dos dados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Diferenciar o  que é sinal e o que é ruído (adaptação de modelos)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Buscar métodos analíticos mais eficientes e baratos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Analisar aspectos de confidencialidade, </a:t>
            </a:r>
            <a:r>
              <a:rPr lang="pt-BR" sz="1600" i="1" dirty="0" err="1"/>
              <a:t>compliance</a:t>
            </a:r>
            <a:r>
              <a:rPr lang="pt-BR" sz="1600" i="1" dirty="0"/>
              <a:t>, segurança e questões éticas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Decidir uso de </a:t>
            </a:r>
            <a:r>
              <a:rPr lang="pt-BR" sz="1600" i="1" dirty="0" err="1"/>
              <a:t>Cloud</a:t>
            </a:r>
            <a:r>
              <a:rPr lang="pt-BR" sz="1600" i="1" dirty="0"/>
              <a:t> Computing x </a:t>
            </a:r>
            <a:r>
              <a:rPr lang="pt-BR" sz="1600" i="1" dirty="0" err="1"/>
              <a:t>On-Premise</a:t>
            </a:r>
            <a:r>
              <a:rPr lang="pt-BR" sz="1600" i="1" dirty="0"/>
              <a:t> (o que fica e o que sai da empresa)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Crescimento rápido e custoso dos dados para armazenamento: O que manter? Como manter? Quanto tempo manter?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Aprofundar em aspectos como Governança dos dados (Curadoria – Steward).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Acompanhar novas tecnologias envolvidas: </a:t>
            </a:r>
            <a:r>
              <a:rPr lang="pt-BR" sz="1600" i="1" dirty="0" err="1"/>
              <a:t>IoT</a:t>
            </a:r>
            <a:r>
              <a:rPr lang="pt-BR" sz="1600" i="1" dirty="0"/>
              <a:t>, </a:t>
            </a:r>
            <a:r>
              <a:rPr lang="pt-BR" sz="1600" i="1" dirty="0" err="1"/>
              <a:t>Block</a:t>
            </a:r>
            <a:r>
              <a:rPr lang="pt-BR" sz="1600" i="1" dirty="0"/>
              <a:t> </a:t>
            </a:r>
            <a:r>
              <a:rPr lang="pt-BR" sz="1600" i="1" dirty="0" err="1"/>
              <a:t>chain</a:t>
            </a:r>
            <a:r>
              <a:rPr lang="pt-BR" sz="1600" i="1" dirty="0"/>
              <a:t>, outras.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Estudar Integração, Sistemas de Sistemas,  Aplicações em Cidades Inteligentes.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Analisar novos </a:t>
            </a:r>
            <a:r>
              <a:rPr lang="pt-BR" sz="1600" i="1" dirty="0" err="1"/>
              <a:t>Skills</a:t>
            </a:r>
            <a:r>
              <a:rPr lang="pt-BR" sz="1600" i="1" dirty="0"/>
              <a:t> para novas tecnologias.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i="1" dirty="0"/>
              <a:t> </a:t>
            </a:r>
            <a:r>
              <a:rPr lang="pt-BR" sz="1600" i="1" dirty="0" err="1"/>
              <a:t>Citizen</a:t>
            </a:r>
            <a:r>
              <a:rPr lang="pt-BR" sz="1600" i="1" dirty="0"/>
              <a:t> Data </a:t>
            </a:r>
            <a:r>
              <a:rPr lang="pt-BR" sz="1600" i="1" dirty="0" err="1"/>
              <a:t>Scientist</a:t>
            </a:r>
            <a:r>
              <a:rPr lang="pt-BR" sz="1600" i="1" dirty="0"/>
              <a:t>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17943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venir LT Std 45 Book"/>
              </a:rPr>
              <a:t>Para refletir...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LT Std 45 Book"/>
              <a:ea typeface="+mn-ea"/>
              <a:cs typeface="+mn-cs"/>
            </a:endParaRPr>
          </a:p>
        </p:txBody>
      </p:sp>
      <p:sp>
        <p:nvSpPr>
          <p:cNvPr id="6" name="CaixaDeTexto 8">
            <a:extLst>
              <a:ext uri="{FF2B5EF4-FFF2-40B4-BE49-F238E27FC236}">
                <a16:creationId xmlns:a16="http://schemas.microsoft.com/office/drawing/2014/main" id="{3D341DC4-6AE0-4705-B514-948799BFF565}"/>
              </a:ext>
            </a:extLst>
          </p:cNvPr>
          <p:cNvSpPr txBox="1"/>
          <p:nvPr/>
        </p:nvSpPr>
        <p:spPr>
          <a:xfrm>
            <a:off x="643459" y="1603056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Data </a:t>
            </a:r>
            <a:r>
              <a:rPr lang="pt-BR" b="1" dirty="0" err="1"/>
              <a:t>Literacy</a:t>
            </a:r>
            <a:r>
              <a:rPr lang="pt-BR" dirty="0"/>
              <a:t> será o mais importante </a:t>
            </a:r>
            <a:r>
              <a:rPr lang="pt-BR" dirty="0" err="1"/>
              <a:t>skill</a:t>
            </a:r>
            <a:r>
              <a:rPr lang="pt-BR" dirty="0"/>
              <a:t> do século 21</a:t>
            </a:r>
          </a:p>
          <a:p>
            <a:r>
              <a:rPr lang="pt-BR" dirty="0"/>
              <a:t>Envolve um set de </a:t>
            </a:r>
            <a:r>
              <a:rPr lang="pt-BR" dirty="0" err="1"/>
              <a:t>skills</a:t>
            </a:r>
            <a:r>
              <a:rPr lang="pt-BR" dirty="0"/>
              <a:t>, métodos estatísticos, e manipulação de dados, requeridos para desenhar conclusões baseadas em dados brutos.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“Citizen Data Scientists”</a:t>
            </a:r>
          </a:p>
          <a:p>
            <a:r>
              <a:rPr lang="en-US" dirty="0" err="1"/>
              <a:t>Descreve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geração</a:t>
            </a:r>
            <a:r>
              <a:rPr lang="en-US" dirty="0"/>
              <a:t> de self-taught </a:t>
            </a:r>
            <a:r>
              <a:rPr lang="en-US" dirty="0" err="1"/>
              <a:t>exploradores</a:t>
            </a:r>
            <a:r>
              <a:rPr lang="en-US" dirty="0"/>
              <a:t> </a:t>
            </a:r>
            <a:r>
              <a:rPr lang="en-US" dirty="0" err="1"/>
              <a:t>estatísticos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surgindo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satisfazer</a:t>
            </a:r>
            <a:r>
              <a:rPr lang="en-US" dirty="0"/>
              <a:t> </a:t>
            </a:r>
            <a:r>
              <a:rPr lang="en-US" dirty="0" err="1"/>
              <a:t>demandas</a:t>
            </a:r>
            <a:r>
              <a:rPr lang="en-US" dirty="0"/>
              <a:t> </a:t>
            </a:r>
            <a:r>
              <a:rPr lang="en-US" dirty="0" err="1"/>
              <a:t>atuais</a:t>
            </a:r>
            <a:r>
              <a:rPr lang="en-US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4A0AA48-BBED-438C-A2D7-FA6C044DF635}"/>
              </a:ext>
            </a:extLst>
          </p:cNvPr>
          <p:cNvSpPr/>
          <p:nvPr/>
        </p:nvSpPr>
        <p:spPr>
          <a:xfrm>
            <a:off x="3667795" y="268317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http://venturebeat.com/2014/11/07/democratizing-data-why-data-literacy-will-be-the-most-important-new-skill-of-the-21st-century/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62C2C4-019E-4A3C-88F6-64D08A20EA1B}"/>
              </a:ext>
            </a:extLst>
          </p:cNvPr>
          <p:cNvSpPr/>
          <p:nvPr/>
        </p:nvSpPr>
        <p:spPr>
          <a:xfrm>
            <a:off x="3667795" y="484341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http://itknowledgeexchange.techtarget.com/IT-watch-blog/giving-citizen-data-scientists-short-leash/</a:t>
            </a:r>
          </a:p>
        </p:txBody>
      </p:sp>
    </p:spTree>
    <p:extLst>
      <p:ext uri="{BB962C8B-B14F-4D97-AF65-F5344CB8AC3E}">
        <p14:creationId xmlns:p14="http://schemas.microsoft.com/office/powerpoint/2010/main" val="3131120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D26589-9C8E-41F9-A053-C6D5E9002248}"/>
              </a:ext>
            </a:extLst>
          </p:cNvPr>
          <p:cNvSpPr/>
          <p:nvPr/>
        </p:nvSpPr>
        <p:spPr>
          <a:xfrm>
            <a:off x="2672862" y="5655212"/>
            <a:ext cx="3756073" cy="71745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185A80-88DC-4052-84C1-1B42F2D8F69C}"/>
              </a:ext>
            </a:extLst>
          </p:cNvPr>
          <p:cNvSpPr txBox="1"/>
          <p:nvPr/>
        </p:nvSpPr>
        <p:spPr>
          <a:xfrm>
            <a:off x="3024554" y="5655212"/>
            <a:ext cx="340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</a:rPr>
              <a:t>© 2019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Linked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4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121832" y="342201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Quem sou eu?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F91B09-9448-4FB3-9CFC-863ACFE01296}"/>
              </a:ext>
            </a:extLst>
          </p:cNvPr>
          <p:cNvSpPr/>
          <p:nvPr/>
        </p:nvSpPr>
        <p:spPr>
          <a:xfrm>
            <a:off x="197768" y="1195066"/>
            <a:ext cx="8748464" cy="49015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2000" dirty="0"/>
              <a:t>Graduado em Tecnologia de Processamento de Dados (1991)</a:t>
            </a:r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2000" dirty="0"/>
              <a:t>Doutor em Saúde Pública (USP / FSP / Depto. Saúde Ambiental) (2010)</a:t>
            </a:r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2000" dirty="0"/>
              <a:t>Coordenador Pedagógico </a:t>
            </a:r>
            <a:r>
              <a:rPr lang="pt-BR" sz="2000" dirty="0" err="1"/>
              <a:t>EaD</a:t>
            </a:r>
            <a:r>
              <a:rPr lang="pt-BR" sz="2000" dirty="0"/>
              <a:t> - Mackenzie (2018)</a:t>
            </a:r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Professor Mackenzie (1991)</a:t>
            </a:r>
            <a:endParaRPr lang="pt-BR" sz="2000" dirty="0"/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Professor IPT (2015)</a:t>
            </a:r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 err="1"/>
              <a:t>Coordenador</a:t>
            </a:r>
            <a:r>
              <a:rPr lang="en-US" sz="2000" dirty="0"/>
              <a:t> de TIC – Cietec (</a:t>
            </a:r>
            <a:r>
              <a:rPr lang="en-US" sz="2000" dirty="0" err="1"/>
              <a:t>Incubadora</a:t>
            </a:r>
            <a:r>
              <a:rPr lang="en-US" sz="2000" dirty="0"/>
              <a:t> USP/IPEN)</a:t>
            </a:r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 err="1"/>
              <a:t>Linhas</a:t>
            </a:r>
            <a:r>
              <a:rPr lang="en-US" sz="2000" dirty="0"/>
              <a:t> de </a:t>
            </a:r>
            <a:r>
              <a:rPr lang="en-US" sz="2000" dirty="0" err="1"/>
              <a:t>Pesquisa</a:t>
            </a:r>
            <a:r>
              <a:rPr lang="en-US" sz="2000" dirty="0"/>
              <a:t>:</a:t>
            </a:r>
          </a:p>
          <a:p>
            <a:pPr marL="846138" lvl="1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 err="1"/>
              <a:t>Ciência</a:t>
            </a:r>
            <a:r>
              <a:rPr lang="en-US" dirty="0"/>
              <a:t> de Dados (Big Data Analytics,  </a:t>
            </a:r>
            <a:r>
              <a:rPr lang="en-US" dirty="0" err="1"/>
              <a:t>Banco</a:t>
            </a:r>
            <a:r>
              <a:rPr lang="en-US" dirty="0"/>
              <a:t> de dados, </a:t>
            </a:r>
            <a:r>
              <a:rPr lang="en-US" dirty="0" err="1"/>
              <a:t>Qualidade</a:t>
            </a:r>
            <a:r>
              <a:rPr lang="en-US" dirty="0"/>
              <a:t> de Dados) </a:t>
            </a:r>
          </a:p>
          <a:p>
            <a:pPr marL="846138" lvl="1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/>
              <a:t>Eng. de Software (</a:t>
            </a:r>
            <a:r>
              <a:rPr lang="en-US" dirty="0" err="1"/>
              <a:t>Processo</a:t>
            </a:r>
            <a:r>
              <a:rPr lang="en-US" dirty="0"/>
              <a:t> de Software, </a:t>
            </a:r>
            <a:r>
              <a:rPr lang="en-US" dirty="0" err="1"/>
              <a:t>Qualidade</a:t>
            </a:r>
            <a:r>
              <a:rPr lang="en-US" dirty="0"/>
              <a:t>)</a:t>
            </a:r>
          </a:p>
          <a:p>
            <a:pPr marL="846138" lvl="1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 err="1"/>
              <a:t>Cidades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/ IoT / </a:t>
            </a:r>
            <a:r>
              <a:rPr lang="en-US" dirty="0" err="1"/>
              <a:t>Geoprocessamento</a:t>
            </a:r>
            <a:r>
              <a:rPr lang="en-US" dirty="0"/>
              <a:t> / </a:t>
            </a:r>
            <a:r>
              <a:rPr lang="en-US" dirty="0" err="1"/>
              <a:t>Saúde</a:t>
            </a:r>
            <a:r>
              <a:rPr lang="en-US" dirty="0"/>
              <a:t> Ambiental </a:t>
            </a:r>
            <a:endParaRPr lang="en-US" sz="2000" dirty="0"/>
          </a:p>
          <a:p>
            <a:pPr marL="388938" indent="-388938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pt-BR" sz="16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79011E5-F0BE-4A93-BD28-E9E8BE0A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757" y="2264735"/>
            <a:ext cx="2274631" cy="2067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44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55598C5-C966-4BF9-A4E1-2C40F6F5C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12068"/>
            <a:ext cx="8496300" cy="423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just">
              <a:lnSpc>
                <a:spcPct val="120000"/>
              </a:lnSpc>
              <a:spcAft>
                <a:spcPts val="0"/>
              </a:spcAft>
              <a:buNone/>
            </a:pPr>
            <a:r>
              <a:rPr lang="pt-BR" sz="1800" b="1" dirty="0">
                <a:latin typeface="Verdana"/>
                <a:ea typeface="Times New Roman"/>
              </a:rPr>
              <a:t>Revendo o nosso dia, na ótica dos dados ...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pt-BR" sz="1800" dirty="0">
              <a:latin typeface="Verdana"/>
              <a:ea typeface="Times New Roman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Quantas </a:t>
            </a:r>
            <a:r>
              <a:rPr lang="pt-BR" sz="1800" dirty="0" err="1">
                <a:latin typeface="Verdana"/>
                <a:ea typeface="Times New Roman"/>
              </a:rPr>
              <a:t>googladas</a:t>
            </a:r>
            <a:r>
              <a:rPr lang="pt-BR" sz="1800" dirty="0">
                <a:latin typeface="Verdana"/>
                <a:ea typeface="Times New Roman"/>
              </a:rPr>
              <a:t> você fez hoje?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Quantas decisões você tomou baseada e dados?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Quantos conselhos você deu baseado em dados?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Você acessou redes sociais?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Quantos minutos você ficou olhando para a tela do seu celular?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Quantos dados sobre você, você gerou hoje?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endParaRPr lang="pt-BR" sz="1800" dirty="0">
              <a:latin typeface="Verdana"/>
              <a:ea typeface="Times New Roman"/>
            </a:endParaRPr>
          </a:p>
          <a:p>
            <a:pPr>
              <a:lnSpc>
                <a:spcPct val="90000"/>
              </a:lnSpc>
              <a:buFont typeface="Times New Roman" panose="02020603050405020304" pitchFamily="18" charset="0"/>
              <a:buNone/>
            </a:pPr>
            <a:endParaRPr lang="pt-BR" alt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Ser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...</a:t>
            </a:r>
          </a:p>
        </p:txBody>
      </p:sp>
      <p:pic>
        <p:nvPicPr>
          <p:cNvPr id="7170" name="Picture 2" descr="Resultado de imagem para data driven">
            <a:extLst>
              <a:ext uri="{FF2B5EF4-FFF2-40B4-BE49-F238E27FC236}">
                <a16:creationId xmlns:a16="http://schemas.microsoft.com/office/drawing/2014/main" id="{C8DDF779-2CC5-4F5E-86A9-F2165E746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23571" r="10349" b="19444"/>
          <a:stretch/>
        </p:blipFill>
        <p:spPr bwMode="auto">
          <a:xfrm>
            <a:off x="2011990" y="5139750"/>
            <a:ext cx="5120020" cy="1245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12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55598C5-C966-4BF9-A4E1-2C40F6F5C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378627"/>
            <a:ext cx="8496300" cy="423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Por que há tanta atenção para o uso de novas tecnologias de dados?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Escala, flexibilidade e habilidade de utilizar dados brutos para transformar em </a:t>
            </a:r>
            <a:r>
              <a:rPr lang="pt-BR" sz="1800" i="1" dirty="0" err="1">
                <a:latin typeface="Verdana"/>
                <a:ea typeface="Times New Roman"/>
              </a:rPr>
              <a:t>assets</a:t>
            </a:r>
            <a:r>
              <a:rPr lang="pt-BR" sz="1800" dirty="0">
                <a:latin typeface="Verdana"/>
                <a:ea typeface="Times New Roman"/>
              </a:rPr>
              <a:t> agregam valor para os negócios?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O que dizer de empresas como </a:t>
            </a:r>
            <a:r>
              <a:rPr lang="pt-BR" sz="1800" dirty="0" err="1">
                <a:latin typeface="Verdana"/>
                <a:ea typeface="Times New Roman"/>
              </a:rPr>
              <a:t>Amazon</a:t>
            </a:r>
            <a:r>
              <a:rPr lang="pt-BR" sz="1800" dirty="0">
                <a:latin typeface="Verdana"/>
                <a:ea typeface="Times New Roman"/>
              </a:rPr>
              <a:t>, Uber ou </a:t>
            </a:r>
            <a:r>
              <a:rPr lang="pt-BR" sz="1800" dirty="0" err="1">
                <a:latin typeface="Verdana"/>
                <a:ea typeface="Times New Roman"/>
              </a:rPr>
              <a:t>Airbnb</a:t>
            </a:r>
            <a:r>
              <a:rPr lang="pt-BR" sz="1800" dirty="0">
                <a:latin typeface="Verdana"/>
                <a:ea typeface="Times New Roman"/>
              </a:rPr>
              <a:t>?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Para criar valor a partir dos dados é necessário um novo </a:t>
            </a:r>
            <a:r>
              <a:rPr lang="pt-BR" sz="1800" dirty="0" err="1">
                <a:latin typeface="Verdana"/>
                <a:ea typeface="Times New Roman"/>
              </a:rPr>
              <a:t>Mindset</a:t>
            </a:r>
            <a:r>
              <a:rPr lang="pt-BR" sz="1800" dirty="0">
                <a:latin typeface="Verdana"/>
                <a:ea typeface="Times New Roman"/>
              </a:rPr>
              <a:t>.</a:t>
            </a:r>
          </a:p>
          <a:p>
            <a:pPr>
              <a:lnSpc>
                <a:spcPct val="90000"/>
              </a:lnSpc>
              <a:buFont typeface="Times New Roman" panose="02020603050405020304" pitchFamily="18" charset="0"/>
              <a:buNone/>
            </a:pPr>
            <a:endParaRPr lang="pt-BR" alt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Ser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...</a:t>
            </a:r>
          </a:p>
        </p:txBody>
      </p:sp>
      <p:pic>
        <p:nvPicPr>
          <p:cNvPr id="4" name="Picture 28" descr="Resultado de imagem para twitter logo">
            <a:extLst>
              <a:ext uri="{FF2B5EF4-FFF2-40B4-BE49-F238E27FC236}">
                <a16:creationId xmlns:a16="http://schemas.microsoft.com/office/drawing/2014/main" id="{32B20D11-D068-4CA4-83B8-6BFB3998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42" y="4220642"/>
            <a:ext cx="1859621" cy="73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38786" y="4844268"/>
            <a:ext cx="1184920" cy="1184920"/>
          </a:xfrm>
          <a:prstGeom prst="rect">
            <a:avLst/>
          </a:prstGeom>
          <a:noFill/>
        </p:spPr>
      </p:pic>
      <p:pic>
        <p:nvPicPr>
          <p:cNvPr id="6" name="Picture 14" descr="Resultado de imagem para uber"/>
          <p:cNvPicPr>
            <a:picLocks noChangeAspect="1" noChangeArrowheads="1"/>
          </p:cNvPicPr>
          <p:nvPr/>
        </p:nvPicPr>
        <p:blipFill>
          <a:blip r:embed="rId5" cstate="print"/>
          <a:srcRect l="33310" t="18609" r="33380" b="18586"/>
          <a:stretch>
            <a:fillRect/>
          </a:stretch>
        </p:blipFill>
        <p:spPr bwMode="auto">
          <a:xfrm>
            <a:off x="7527298" y="3658644"/>
            <a:ext cx="1008112" cy="1183436"/>
          </a:xfrm>
          <a:prstGeom prst="rect">
            <a:avLst/>
          </a:prstGeom>
          <a:noFill/>
        </p:spPr>
      </p:pic>
      <p:pic>
        <p:nvPicPr>
          <p:cNvPr id="7" name="Picture 4" descr="https://imgnzn-a.akamaized.net/2016/07/29/29163801109615.jpg">
            <a:extLst>
              <a:ext uri="{FF2B5EF4-FFF2-40B4-BE49-F238E27FC236}">
                <a16:creationId xmlns:a16="http://schemas.microsoft.com/office/drawing/2014/main" id="{814AE1E3-303B-4C14-BEEC-4B56DC5F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0450" y="4364658"/>
            <a:ext cx="1907704" cy="1027063"/>
          </a:xfrm>
          <a:prstGeom prst="rect">
            <a:avLst/>
          </a:prstGeom>
          <a:noFill/>
        </p:spPr>
      </p:pic>
      <p:pic>
        <p:nvPicPr>
          <p:cNvPr id="8" name="Picture 6" descr="Resultado de imagem para waze">
            <a:extLst>
              <a:ext uri="{FF2B5EF4-FFF2-40B4-BE49-F238E27FC236}">
                <a16:creationId xmlns:a16="http://schemas.microsoft.com/office/drawing/2014/main" id="{74624A60-04F2-464C-BD37-CF35DAB6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938" y="5296365"/>
            <a:ext cx="1944216" cy="73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sultado de imagem para whatsapp">
            <a:extLst>
              <a:ext uri="{FF2B5EF4-FFF2-40B4-BE49-F238E27FC236}">
                <a16:creationId xmlns:a16="http://schemas.microsoft.com/office/drawing/2014/main" id="{7BD9C36D-ACAE-4622-B387-BB784921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2" y="4220642"/>
            <a:ext cx="2304256" cy="73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Resultado de imagem para spotify">
            <a:extLst>
              <a:ext uri="{FF2B5EF4-FFF2-40B4-BE49-F238E27FC236}">
                <a16:creationId xmlns:a16="http://schemas.microsoft.com/office/drawing/2014/main" id="{B2464772-99C3-40FA-851D-6BA146B3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732" y="4916999"/>
            <a:ext cx="2341718" cy="110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Imagem relacionada">
            <a:extLst>
              <a:ext uri="{FF2B5EF4-FFF2-40B4-BE49-F238E27FC236}">
                <a16:creationId xmlns:a16="http://schemas.microsoft.com/office/drawing/2014/main" id="{E2E0327D-3D8C-40EC-B5E9-33ADCA86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3" y="4914475"/>
            <a:ext cx="2039128" cy="11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99 taxi">
            <a:extLst>
              <a:ext uri="{FF2B5EF4-FFF2-40B4-BE49-F238E27FC236}">
                <a16:creationId xmlns:a16="http://schemas.microsoft.com/office/drawing/2014/main" id="{1BDAEF02-6240-432B-8F47-EAFB72A3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23" y="5202372"/>
            <a:ext cx="820235" cy="82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inder">
            <a:extLst>
              <a:ext uri="{FF2B5EF4-FFF2-40B4-BE49-F238E27FC236}">
                <a16:creationId xmlns:a16="http://schemas.microsoft.com/office/drawing/2014/main" id="{53D45C27-4D62-4E9E-AF7A-699E831D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700" y="4369037"/>
            <a:ext cx="832720" cy="8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9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55598C5-C966-4BF9-A4E1-2C40F6F5C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261210"/>
            <a:ext cx="8496300" cy="423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Dado é um recurso, muito parecido com água ou energia.</a:t>
            </a:r>
          </a:p>
          <a:p>
            <a:pPr marL="0" indent="0" algn="r">
              <a:lnSpc>
                <a:spcPct val="120000"/>
              </a:lnSpc>
              <a:spcAft>
                <a:spcPts val="0"/>
              </a:spcAft>
              <a:buNone/>
            </a:pPr>
            <a:r>
              <a:rPr lang="pt-BR" sz="1800" dirty="0">
                <a:latin typeface="Verdana"/>
                <a:ea typeface="Times New Roman"/>
              </a:rPr>
              <a:t>(os dados são o petróleo da nova economia”  VAN DER AALST, 2014)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O mundo muda quando se emprega dados para tomada de decisão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Sem dados, decisões são suposições.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Com dados, decisões são objetivas, estratégicas, informadas.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800" dirty="0">
                <a:latin typeface="Verdana"/>
                <a:ea typeface="Times New Roman"/>
              </a:rPr>
              <a:t>Isso leva a melhores negócios, melhores governos, melhores soluções para abordar os problemas do mundo e melhorar as condições de vida. </a:t>
            </a:r>
          </a:p>
          <a:p>
            <a:pPr>
              <a:lnSpc>
                <a:spcPct val="90000"/>
              </a:lnSpc>
              <a:buFont typeface="Times New Roman" panose="02020603050405020304" pitchFamily="18" charset="0"/>
              <a:buNone/>
            </a:pPr>
            <a:endParaRPr lang="pt-BR" alt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Ser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...</a:t>
            </a:r>
          </a:p>
        </p:txBody>
      </p:sp>
      <p:pic>
        <p:nvPicPr>
          <p:cNvPr id="1026" name="Picture 2" descr="Resultado de imagem para data as resour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292" y="4435388"/>
            <a:ext cx="3753538" cy="21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5122992" y="6549881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The </a:t>
            </a:r>
            <a:r>
              <a:rPr lang="pt-BR" sz="1400" dirty="0" err="1"/>
              <a:t>Economist</a:t>
            </a:r>
            <a:r>
              <a:rPr lang="pt-BR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84684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755598C5-C966-4BF9-A4E1-2C40F6F5C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261210"/>
            <a:ext cx="8496300" cy="42338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600" dirty="0">
                <a:latin typeface="Verdana"/>
                <a:ea typeface="Times New Roman"/>
              </a:rPr>
              <a:t>Empenho em construir ferramentas, habilidades e cultura para agir com dados.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600" dirty="0">
                <a:latin typeface="Verdana"/>
                <a:ea typeface="Times New Roman"/>
              </a:rPr>
              <a:t>Isso significa: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Buscar melhoria contínua do </a:t>
            </a:r>
            <a:r>
              <a:rPr lang="pt-BR" sz="1300" i="1" dirty="0" err="1">
                <a:latin typeface="Verdana"/>
                <a:ea typeface="Times New Roman"/>
              </a:rPr>
              <a:t>mindset</a:t>
            </a:r>
            <a:r>
              <a:rPr lang="pt-BR" sz="1300" dirty="0">
                <a:latin typeface="Verdana"/>
                <a:ea typeface="Times New Roman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Experimentar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Se envolver com modelagem  preditiva e aprendizado com erros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Utilizar suítes de variáveis ponderadas para decidir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pt-BR" sz="1600" dirty="0">
                <a:latin typeface="Verdana"/>
                <a:ea typeface="Times New Roman"/>
              </a:rPr>
              <a:t>Isso envolve:</a:t>
            </a:r>
          </a:p>
          <a:p>
            <a:pPr lvl="1" algn="just">
              <a:lnSpc>
                <a:spcPct val="120000"/>
              </a:lnSpc>
            </a:pPr>
            <a:r>
              <a:rPr lang="pt-BR" sz="1300" i="1" dirty="0">
                <a:latin typeface="Verdana"/>
                <a:ea typeface="Times New Roman"/>
              </a:rPr>
              <a:t>Data </a:t>
            </a:r>
            <a:r>
              <a:rPr lang="pt-BR" sz="1300" i="1" dirty="0" err="1">
                <a:latin typeface="Verdana"/>
                <a:ea typeface="Times New Roman"/>
              </a:rPr>
              <a:t>quality</a:t>
            </a:r>
            <a:r>
              <a:rPr lang="pt-BR" sz="1300" dirty="0">
                <a:latin typeface="Verdana"/>
                <a:ea typeface="Times New Roman"/>
              </a:rPr>
              <a:t>, 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Compartilhamento, 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Contratação de pessoas e/ou treinamento, 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Processo de tomada de decisão, 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Design de métricas, 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Testes,</a:t>
            </a:r>
          </a:p>
          <a:p>
            <a:pPr lvl="1" algn="just">
              <a:lnSpc>
                <a:spcPct val="120000"/>
              </a:lnSpc>
            </a:pPr>
            <a:r>
              <a:rPr lang="pt-BR" sz="1300" dirty="0">
                <a:latin typeface="Verdana"/>
                <a:ea typeface="Times New Roman"/>
              </a:rPr>
              <a:t>Outros.</a:t>
            </a:r>
          </a:p>
          <a:p>
            <a:pPr>
              <a:lnSpc>
                <a:spcPct val="90000"/>
              </a:lnSpc>
              <a:buFont typeface="Times New Roman" panose="02020603050405020304" pitchFamily="18" charset="0"/>
              <a:buNone/>
            </a:pPr>
            <a:endParaRPr lang="pt-BR" alt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drivenness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...</a:t>
            </a:r>
          </a:p>
        </p:txBody>
      </p:sp>
      <p:pic>
        <p:nvPicPr>
          <p:cNvPr id="2052" name="Picture 4" descr="Resultado de imagem para data drivenn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01" y="4045226"/>
            <a:ext cx="4470300" cy="28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60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185627" y="462107"/>
            <a:ext cx="595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Descoberta do Conhecimento...</a:t>
            </a:r>
          </a:p>
        </p:txBody>
      </p:sp>
      <p:pic>
        <p:nvPicPr>
          <p:cNvPr id="9218" name="Picture 2" descr="Resultado de imagem para fayad kdd">
            <a:extLst>
              <a:ext uri="{FF2B5EF4-FFF2-40B4-BE49-F238E27FC236}">
                <a16:creationId xmlns:a16="http://schemas.microsoft.com/office/drawing/2014/main" id="{AA303600-FE1F-4936-9EAE-0CE33E51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2" y="2264839"/>
            <a:ext cx="8364944" cy="331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BCCD3D-C658-4AF6-8E03-B8BEA4555571}"/>
              </a:ext>
            </a:extLst>
          </p:cNvPr>
          <p:cNvSpPr txBox="1"/>
          <p:nvPr/>
        </p:nvSpPr>
        <p:spPr>
          <a:xfrm>
            <a:off x="6598520" y="5571460"/>
            <a:ext cx="19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Fayyad</a:t>
            </a:r>
            <a:r>
              <a:rPr lang="pt-BR" dirty="0"/>
              <a:t> et al, 1996.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DE50C1D-37C1-4583-9788-3FF54468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4" y="1409164"/>
            <a:ext cx="1290030" cy="15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6DD11F9-0021-454E-B4E1-FB47E9761936}"/>
              </a:ext>
            </a:extLst>
          </p:cNvPr>
          <p:cNvSpPr/>
          <p:nvPr/>
        </p:nvSpPr>
        <p:spPr>
          <a:xfrm>
            <a:off x="2621231" y="1701738"/>
            <a:ext cx="590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Overview of the Steps That Compose the KDD Process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EADE5F-6708-4614-A785-664EE714B32D}"/>
              </a:ext>
            </a:extLst>
          </p:cNvPr>
          <p:cNvSpPr/>
          <p:nvPr/>
        </p:nvSpPr>
        <p:spPr>
          <a:xfrm>
            <a:off x="833794" y="5756126"/>
            <a:ext cx="34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Knowledge</a:t>
            </a:r>
            <a:r>
              <a:rPr lang="pt-BR" dirty="0"/>
              <a:t> Discovery in </a:t>
            </a:r>
            <a:r>
              <a:rPr lang="pt-BR" dirty="0" err="1"/>
              <a:t>Databases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0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37A15D1-EF0F-48FB-9C66-62D9B4653A22}"/>
              </a:ext>
            </a:extLst>
          </p:cNvPr>
          <p:cNvSpPr/>
          <p:nvPr/>
        </p:nvSpPr>
        <p:spPr>
          <a:xfrm>
            <a:off x="1637416" y="2913321"/>
            <a:ext cx="3710763" cy="3455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A0DC23-DFBD-4E89-9E33-D6D71501EA9F}"/>
              </a:ext>
            </a:extLst>
          </p:cNvPr>
          <p:cNvSpPr txBox="1"/>
          <p:nvPr/>
        </p:nvSpPr>
        <p:spPr>
          <a:xfrm>
            <a:off x="323850" y="281354"/>
            <a:ext cx="5950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Ser data-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driven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LT Std 45 Book"/>
                <a:ea typeface="+mn-ea"/>
                <a:cs typeface="+mn-cs"/>
              </a:rPr>
              <a:t> em uma era de Transformação Digital...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8EAA6A-9C73-45BA-9AA7-444F6906E61A}"/>
              </a:ext>
            </a:extLst>
          </p:cNvPr>
          <p:cNvSpPr/>
          <p:nvPr/>
        </p:nvSpPr>
        <p:spPr>
          <a:xfrm>
            <a:off x="501004" y="1664593"/>
            <a:ext cx="6803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Graphik Web"/>
              </a:rPr>
              <a:t>Como a transformação dos negócios digitais vem evoluindo? </a:t>
            </a:r>
          </a:p>
          <a:p>
            <a:endParaRPr lang="pt-BR" sz="2000" dirty="0">
              <a:latin typeface="Graphik Web"/>
            </a:endParaRPr>
          </a:p>
          <a:p>
            <a:r>
              <a:rPr lang="pt-BR" sz="2000" dirty="0">
                <a:latin typeface="Graphik Web"/>
              </a:rPr>
              <a:t>Você notou alguma mudança importante no mercado, estratégia ou tecnologia?</a:t>
            </a:r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F01CE7-70FB-4715-9B86-C86499CC7E35}"/>
              </a:ext>
            </a:extLst>
          </p:cNvPr>
          <p:cNvSpPr txBox="1"/>
          <p:nvPr/>
        </p:nvSpPr>
        <p:spPr>
          <a:xfrm>
            <a:off x="1956394" y="3923414"/>
            <a:ext cx="1834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Dados</a:t>
            </a:r>
          </a:p>
          <a:p>
            <a:r>
              <a:rPr lang="pt-BR" b="1" dirty="0"/>
              <a:t>Serviços Digitais</a:t>
            </a:r>
          </a:p>
          <a:p>
            <a:r>
              <a:rPr lang="pt-BR" b="1" dirty="0"/>
              <a:t>Cloud </a:t>
            </a:r>
            <a:r>
              <a:rPr lang="pt-BR" b="1" dirty="0" err="1"/>
              <a:t>Computing</a:t>
            </a:r>
            <a:endParaRPr lang="pt-BR" b="1" dirty="0"/>
          </a:p>
          <a:p>
            <a:r>
              <a:rPr lang="pt-BR" b="1" dirty="0"/>
              <a:t>Social Media</a:t>
            </a:r>
          </a:p>
          <a:p>
            <a:r>
              <a:rPr lang="pt-BR" b="1" dirty="0"/>
              <a:t>Tecnologia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447B45-3586-4062-9FA2-113A0BFEDCD1}"/>
              </a:ext>
            </a:extLst>
          </p:cNvPr>
          <p:cNvSpPr txBox="1"/>
          <p:nvPr/>
        </p:nvSpPr>
        <p:spPr>
          <a:xfrm>
            <a:off x="5667157" y="4338912"/>
            <a:ext cx="217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Oportunidades </a:t>
            </a:r>
          </a:p>
        </p:txBody>
      </p:sp>
    </p:spTree>
    <p:extLst>
      <p:ext uri="{BB962C8B-B14F-4D97-AF65-F5344CB8AC3E}">
        <p14:creationId xmlns:p14="http://schemas.microsoft.com/office/powerpoint/2010/main" val="2298408017"/>
      </p:ext>
    </p:extLst>
  </p:cSld>
  <p:clrMapOvr>
    <a:masterClrMapping/>
  </p:clrMapOvr>
</p:sld>
</file>

<file path=ppt/theme/theme1.xml><?xml version="1.0" encoding="utf-8"?>
<a:theme xmlns:a="http://schemas.openxmlformats.org/drawingml/2006/main" name="1_Títul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Exercíci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Revisã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Conteúd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visão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venir LT Std 65 Medium"/>
        <a:ea typeface=""/>
        <a:cs typeface=""/>
      </a:majorFont>
      <a:minorFont>
        <a:latin typeface="Avenir LT Std 45 Boo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xercíci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rofessor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Imagens e Vídeos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inal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Final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16985</TotalTime>
  <Words>908</Words>
  <Application>Microsoft Office PowerPoint</Application>
  <PresentationFormat>Apresentação na tela (4:3)</PresentationFormat>
  <Paragraphs>164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25</vt:i4>
      </vt:variant>
    </vt:vector>
  </HeadingPairs>
  <TitlesOfParts>
    <vt:vector size="44" baseType="lpstr">
      <vt:lpstr>Arial</vt:lpstr>
      <vt:lpstr>Avenir LT Std 45 Book</vt:lpstr>
      <vt:lpstr>Calibri</vt:lpstr>
      <vt:lpstr>Graphik Web</vt:lpstr>
      <vt:lpstr>Source Sans Pro</vt:lpstr>
      <vt:lpstr>Times New Roman</vt:lpstr>
      <vt:lpstr>Verdana</vt:lpstr>
      <vt:lpstr>1_Título</vt:lpstr>
      <vt:lpstr>Quote</vt:lpstr>
      <vt:lpstr>Conteúdo</vt:lpstr>
      <vt:lpstr>Revisão</vt:lpstr>
      <vt:lpstr>Exercícios</vt:lpstr>
      <vt:lpstr>Professor</vt:lpstr>
      <vt:lpstr>Imagens e Vídeos</vt:lpstr>
      <vt:lpstr>Final</vt:lpstr>
      <vt:lpstr>1_Final</vt:lpstr>
      <vt:lpstr>1_Exercícios</vt:lpstr>
      <vt:lpstr>1_Revisão</vt:lpstr>
      <vt:lpstr>2_Conteúdo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Katia Mayumi Shigeno</dc:creator>
  <cp:lastModifiedBy>Suporte3 Cietec</cp:lastModifiedBy>
  <cp:revision>850</cp:revision>
  <dcterms:created xsi:type="dcterms:W3CDTF">2015-08-01T21:49:09Z</dcterms:created>
  <dcterms:modified xsi:type="dcterms:W3CDTF">2019-09-24T21:31:54Z</dcterms:modified>
</cp:coreProperties>
</file>